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80" r:id="rId4"/>
    <p:sldId id="258" r:id="rId5"/>
    <p:sldId id="263" r:id="rId6"/>
    <p:sldId id="259" r:id="rId7"/>
    <p:sldId id="260" r:id="rId8"/>
    <p:sldId id="261" r:id="rId9"/>
    <p:sldId id="262" r:id="rId10"/>
    <p:sldId id="281" r:id="rId11"/>
    <p:sldId id="264" r:id="rId12"/>
    <p:sldId id="279" r:id="rId13"/>
    <p:sldId id="274" r:id="rId14"/>
    <p:sldId id="294" r:id="rId15"/>
    <p:sldId id="295" r:id="rId16"/>
    <p:sldId id="296" r:id="rId17"/>
    <p:sldId id="293" r:id="rId18"/>
    <p:sldId id="297" r:id="rId19"/>
    <p:sldId id="273" r:id="rId20"/>
    <p:sldId id="298" r:id="rId21"/>
    <p:sldId id="299" r:id="rId22"/>
    <p:sldId id="300" r:id="rId23"/>
    <p:sldId id="272" r:id="rId24"/>
    <p:sldId id="301" r:id="rId25"/>
    <p:sldId id="302" r:id="rId26"/>
    <p:sldId id="303" r:id="rId27"/>
    <p:sldId id="271" r:id="rId28"/>
    <p:sldId id="304" r:id="rId29"/>
    <p:sldId id="305" r:id="rId30"/>
    <p:sldId id="307" r:id="rId31"/>
    <p:sldId id="308" r:id="rId32"/>
    <p:sldId id="270" r:id="rId33"/>
    <p:sldId id="309" r:id="rId34"/>
    <p:sldId id="310" r:id="rId35"/>
    <p:sldId id="312" r:id="rId36"/>
    <p:sldId id="313" r:id="rId37"/>
    <p:sldId id="269" r:id="rId38"/>
    <p:sldId id="278" r:id="rId39"/>
    <p:sldId id="283" r:id="rId40"/>
    <p:sldId id="284" r:id="rId41"/>
    <p:sldId id="285" r:id="rId42"/>
    <p:sldId id="330" r:id="rId43"/>
    <p:sldId id="314" r:id="rId44"/>
    <p:sldId id="331" r:id="rId45"/>
    <p:sldId id="286" r:id="rId46"/>
    <p:sldId id="287" r:id="rId47"/>
    <p:sldId id="288" r:id="rId48"/>
    <p:sldId id="289" r:id="rId49"/>
    <p:sldId id="317" r:id="rId50"/>
    <p:sldId id="315" r:id="rId51"/>
    <p:sldId id="316" r:id="rId52"/>
    <p:sldId id="318" r:id="rId53"/>
    <p:sldId id="319" r:id="rId54"/>
    <p:sldId id="320" r:id="rId55"/>
    <p:sldId id="321" r:id="rId56"/>
    <p:sldId id="322" r:id="rId57"/>
    <p:sldId id="323" r:id="rId58"/>
    <p:sldId id="324" r:id="rId59"/>
    <p:sldId id="325" r:id="rId60"/>
    <p:sldId id="326" r:id="rId61"/>
    <p:sldId id="327" r:id="rId62"/>
    <p:sldId id="328" r:id="rId63"/>
    <p:sldId id="329" r:id="rId64"/>
    <p:sldId id="282" r:id="rId65"/>
    <p:sldId id="266" r:id="rId66"/>
    <p:sldId id="267" r:id="rId67"/>
    <p:sldId id="277"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B0E7C0-2C93-4B72-997A-0DD2C98C13D6}" v="368" dt="2022-12-19T05:02:53.047"/>
    <p1510:client id="{04D3450F-C77D-C65F-6069-49AE1FE08680}" v="398" dt="2022-11-19T20:24:26.058"/>
    <p1510:client id="{0BB89D97-2D0E-4FC5-A78D-4834B037D300}" v="215" dt="2022-12-20T07:24:24.254"/>
    <p1510:client id="{14DBD273-3D05-1C1F-36F4-47788A394064}" v="105" dt="2022-11-22T07:02:03.098"/>
    <p1510:client id="{1DC47CD5-5015-BC85-023A-5086D395FCE8}" v="9" dt="2022-11-22T07:18:05"/>
    <p1510:client id="{5B92D3DE-9073-088B-6FE8-5B7479B72D9D}" v="1363" dt="2022-11-22T10:32:10.728"/>
    <p1510:client id="{6EF7349D-0A22-DF2B-DD81-E619EC3452D0}" v="3" dt="2022-11-22T07:39:39.876"/>
    <p1510:client id="{724D4EF3-E2A5-4D55-89A3-8C36355FD0D4}" v="88" dt="2022-12-19T18:24:48.049"/>
    <p1510:client id="{80B11361-7542-44E0-ACE3-F3C36E90E08B}" v="509" dt="2022-11-17T19:22:00.862"/>
    <p1510:client id="{B504D0DD-08DE-4D99-87A3-BFF8D9168DEE}" v="114" dt="2023-03-14T15:19:01.189"/>
    <p1510:client id="{F5AE85BE-A42C-4DC1-8EFE-388C68D285D2}" v="8" dt="2022-12-19T08:18:38.796"/>
    <p1510:client id="{F92B17C5-6F46-4D95-BB17-F6A92240C932}" v="7" dt="2023-03-14T15:13:06.975"/>
    <p1510:client id="{FEF7B605-5253-4B51-B4FE-F5E2909D320D}" v="1134" dt="2023-03-14T14:29:09.2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95" autoAdjust="0"/>
    <p:restoredTop sz="94660"/>
  </p:normalViewPr>
  <p:slideViewPr>
    <p:cSldViewPr snapToGrid="0">
      <p:cViewPr varScale="1">
        <p:scale>
          <a:sx n="94" d="100"/>
          <a:sy n="94" d="100"/>
        </p:scale>
        <p:origin x="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89891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37703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04129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69207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23763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55511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44276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47352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92666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13225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76166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4/28/2023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599466023"/>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77" y="2290525"/>
            <a:ext cx="12184223" cy="1143519"/>
          </a:xfrm>
        </p:spPr>
        <p:txBody>
          <a:bodyPr>
            <a:normAutofit/>
          </a:bodyPr>
          <a:lstStyle/>
          <a:p>
            <a:r>
              <a:rPr lang="en-IN" sz="3600" b="1" dirty="0">
                <a:latin typeface="Times New Roman"/>
                <a:ea typeface="+mj-lt"/>
                <a:cs typeface="+mj-lt"/>
              </a:rPr>
              <a:t>Department of Computer Science &amp; Engineering</a:t>
            </a:r>
            <a:r>
              <a:rPr lang="en-IN" sz="3600" dirty="0">
                <a:latin typeface="Times New Roman"/>
                <a:ea typeface="+mj-lt"/>
                <a:cs typeface="+mj-lt"/>
              </a:rPr>
              <a:t/>
            </a:r>
            <a:br>
              <a:rPr lang="en-IN" sz="3600" dirty="0">
                <a:latin typeface="Times New Roman"/>
                <a:ea typeface="+mj-lt"/>
                <a:cs typeface="+mj-lt"/>
              </a:rPr>
            </a:br>
            <a:endParaRPr lang="en-IN" sz="3600">
              <a:latin typeface="Times New Roman"/>
              <a:cs typeface="Calibri Light"/>
            </a:endParaRPr>
          </a:p>
        </p:txBody>
      </p:sp>
      <p:pic>
        <p:nvPicPr>
          <p:cNvPr id="4" name="Picture 4">
            <a:extLst>
              <a:ext uri="{FF2B5EF4-FFF2-40B4-BE49-F238E27FC236}">
                <a16:creationId xmlns="" xmlns:a16="http://schemas.microsoft.com/office/drawing/2014/main" id="{7119C749-24A5-A160-A0B4-5F58A904BB10}"/>
              </a:ext>
            </a:extLst>
          </p:cNvPr>
          <p:cNvPicPr>
            <a:picLocks noChangeAspect="1"/>
          </p:cNvPicPr>
          <p:nvPr/>
        </p:nvPicPr>
        <p:blipFill>
          <a:blip r:embed="rId2"/>
          <a:stretch>
            <a:fillRect/>
          </a:stretch>
        </p:blipFill>
        <p:spPr>
          <a:xfrm>
            <a:off x="4666" y="-2856"/>
            <a:ext cx="12190444" cy="2011791"/>
          </a:xfrm>
          <a:prstGeom prst="rect">
            <a:avLst/>
          </a:prstGeom>
        </p:spPr>
      </p:pic>
      <p:sp>
        <p:nvSpPr>
          <p:cNvPr id="5" name="TextBox 4">
            <a:extLst>
              <a:ext uri="{FF2B5EF4-FFF2-40B4-BE49-F238E27FC236}">
                <a16:creationId xmlns="" xmlns:a16="http://schemas.microsoft.com/office/drawing/2014/main" id="{F1EDB02A-284C-BA22-0CD7-52C1183C46D6}"/>
              </a:ext>
            </a:extLst>
          </p:cNvPr>
          <p:cNvSpPr txBox="1"/>
          <p:nvPr/>
        </p:nvSpPr>
        <p:spPr>
          <a:xfrm>
            <a:off x="0" y="3429626"/>
            <a:ext cx="12184222"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5000" dirty="0">
                <a:latin typeface="Times New Roman"/>
                <a:ea typeface="Calibri"/>
                <a:cs typeface="Calibri"/>
              </a:rPr>
              <a:t>Improving Cyber Threat Detection Using AI</a:t>
            </a:r>
          </a:p>
        </p:txBody>
      </p:sp>
      <p:sp>
        <p:nvSpPr>
          <p:cNvPr id="6" name="TextBox 5">
            <a:extLst>
              <a:ext uri="{FF2B5EF4-FFF2-40B4-BE49-F238E27FC236}">
                <a16:creationId xmlns="" xmlns:a16="http://schemas.microsoft.com/office/drawing/2014/main" id="{D9902C92-EE43-BF58-0721-44591F7DD4E5}"/>
              </a:ext>
            </a:extLst>
          </p:cNvPr>
          <p:cNvSpPr txBox="1"/>
          <p:nvPr/>
        </p:nvSpPr>
        <p:spPr>
          <a:xfrm>
            <a:off x="264366" y="4743061"/>
            <a:ext cx="4525346"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sz="2000" b="1">
                <a:latin typeface="Times New Roman"/>
                <a:ea typeface="+mn-lt"/>
                <a:cs typeface="+mn-lt"/>
              </a:rPr>
              <a:t>Project Team:</a:t>
            </a:r>
            <a:endParaRPr lang="en-US" sz="2000">
              <a:latin typeface="Times New Roman"/>
              <a:ea typeface="+mn-lt"/>
              <a:cs typeface="+mn-lt"/>
            </a:endParaRPr>
          </a:p>
          <a:p>
            <a:pPr algn="ctr"/>
            <a:r>
              <a:rPr lang="en-IN" sz="2000" b="1">
                <a:latin typeface="Times New Roman"/>
                <a:ea typeface="Calibri"/>
                <a:cs typeface="Calibri"/>
              </a:rPr>
              <a:t>1. Ashwath D Padur  – 1DB19CS017</a:t>
            </a:r>
          </a:p>
          <a:p>
            <a:pPr algn="ctr"/>
            <a:r>
              <a:rPr lang="en-IN" sz="2000" b="1">
                <a:latin typeface="Times New Roman"/>
                <a:ea typeface="Calibri"/>
                <a:cs typeface="Calibri"/>
              </a:rPr>
              <a:t>2. Chethan S               – 1DB19CS035</a:t>
            </a:r>
          </a:p>
          <a:p>
            <a:pPr algn="ctr"/>
            <a:r>
              <a:rPr lang="en-IN" sz="2000" b="1">
                <a:latin typeface="Times New Roman"/>
                <a:ea typeface="Calibri"/>
                <a:cs typeface="Calibri"/>
              </a:rPr>
              <a:t>3. G S Sudeep             – 1DB19CS049</a:t>
            </a:r>
          </a:p>
          <a:p>
            <a:endParaRPr lang="en-IN" b="1">
              <a:ea typeface="Calibri"/>
              <a:cs typeface="Calibri"/>
            </a:endParaRPr>
          </a:p>
        </p:txBody>
      </p:sp>
      <p:sp>
        <p:nvSpPr>
          <p:cNvPr id="8" name="Subtitle 2">
            <a:extLst>
              <a:ext uri="{FF2B5EF4-FFF2-40B4-BE49-F238E27FC236}">
                <a16:creationId xmlns="" xmlns:a16="http://schemas.microsoft.com/office/drawing/2014/main" id="{26D35A71-4BF5-84E2-B035-DBEC41FBDE17}"/>
              </a:ext>
            </a:extLst>
          </p:cNvPr>
          <p:cNvSpPr>
            <a:spLocks noGrp="1"/>
          </p:cNvSpPr>
          <p:nvPr/>
        </p:nvSpPr>
        <p:spPr>
          <a:xfrm>
            <a:off x="6886731" y="4745879"/>
            <a:ext cx="4406629" cy="142047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b="1" dirty="0">
                <a:latin typeface="Times New Roman"/>
                <a:cs typeface="Times New Roman"/>
              </a:rPr>
              <a:t> Guide:</a:t>
            </a:r>
          </a:p>
          <a:p>
            <a:r>
              <a:rPr lang="en-IN" dirty="0">
                <a:solidFill>
                  <a:srgbClr val="FF0000"/>
                </a:solidFill>
                <a:latin typeface="Times New Roman"/>
                <a:cs typeface="Times New Roman"/>
              </a:rPr>
              <a:t>Prof. Umashankar  B S</a:t>
            </a:r>
          </a:p>
          <a:p>
            <a:r>
              <a:rPr lang="en-IN" dirty="0">
                <a:solidFill>
                  <a:srgbClr val="FF0000"/>
                </a:solidFill>
                <a:latin typeface="Times New Roman"/>
                <a:cs typeface="Times New Roman"/>
              </a:rPr>
              <a:t>Vice Principal, DBIT</a:t>
            </a: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F6E5C4-5DD1-995F-4540-E534EC308C44}"/>
              </a:ext>
            </a:extLst>
          </p:cNvPr>
          <p:cNvSpPr>
            <a:spLocks noGrp="1"/>
          </p:cNvSpPr>
          <p:nvPr>
            <p:ph type="title"/>
          </p:nvPr>
        </p:nvSpPr>
        <p:spPr>
          <a:xfrm>
            <a:off x="3746241" y="-324"/>
            <a:ext cx="4699519" cy="781278"/>
          </a:xfrm>
        </p:spPr>
        <p:txBody>
          <a:bodyPr/>
          <a:lstStyle/>
          <a:p>
            <a:r>
              <a:rPr lang="en-US" u="sng" dirty="0">
                <a:latin typeface="Times New Roman"/>
                <a:cs typeface="Calibri Light"/>
              </a:rPr>
              <a:t>Data Flow Diagram</a:t>
            </a:r>
          </a:p>
        </p:txBody>
      </p:sp>
      <p:pic>
        <p:nvPicPr>
          <p:cNvPr id="7" name="Picture 7" descr="Diagram&#10;&#10;Description automatically generated">
            <a:extLst>
              <a:ext uri="{FF2B5EF4-FFF2-40B4-BE49-F238E27FC236}">
                <a16:creationId xmlns="" xmlns:a16="http://schemas.microsoft.com/office/drawing/2014/main" id="{53C6B213-1D2B-1BE6-0634-CE1DEF8AB2AF}"/>
              </a:ext>
            </a:extLst>
          </p:cNvPr>
          <p:cNvPicPr>
            <a:picLocks noGrp="1" noChangeAspect="1"/>
          </p:cNvPicPr>
          <p:nvPr>
            <p:ph idx="1"/>
          </p:nvPr>
        </p:nvPicPr>
        <p:blipFill>
          <a:blip r:embed="rId2"/>
          <a:stretch>
            <a:fillRect/>
          </a:stretch>
        </p:blipFill>
        <p:spPr>
          <a:xfrm>
            <a:off x="68492" y="775932"/>
            <a:ext cx="12038083" cy="6085275"/>
          </a:xfrm>
        </p:spPr>
      </p:pic>
    </p:spTree>
    <p:extLst>
      <p:ext uri="{BB962C8B-B14F-4D97-AF65-F5344CB8AC3E}">
        <p14:creationId xmlns:p14="http://schemas.microsoft.com/office/powerpoint/2010/main" val="8406576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3F26F9-2DFB-8D50-509C-CA7221CD8053}"/>
              </a:ext>
            </a:extLst>
          </p:cNvPr>
          <p:cNvSpPr>
            <a:spLocks noGrp="1"/>
          </p:cNvSpPr>
          <p:nvPr>
            <p:ph type="title"/>
          </p:nvPr>
        </p:nvSpPr>
        <p:spPr/>
        <p:txBody>
          <a:bodyPr/>
          <a:lstStyle/>
          <a:p>
            <a:r>
              <a:rPr lang="en-US" b="1" dirty="0">
                <a:latin typeface="Times New Roman"/>
                <a:cs typeface="Calibri Light"/>
              </a:rPr>
              <a:t>OBJECTIVE </a:t>
            </a:r>
          </a:p>
        </p:txBody>
      </p:sp>
      <p:sp>
        <p:nvSpPr>
          <p:cNvPr id="3" name="Content Placeholder 2">
            <a:extLst>
              <a:ext uri="{FF2B5EF4-FFF2-40B4-BE49-F238E27FC236}">
                <a16:creationId xmlns="" xmlns:a16="http://schemas.microsoft.com/office/drawing/2014/main" id="{585CE714-424C-E6D4-B895-DBC050D655CE}"/>
              </a:ext>
            </a:extLst>
          </p:cNvPr>
          <p:cNvSpPr>
            <a:spLocks noGrp="1"/>
          </p:cNvSpPr>
          <p:nvPr>
            <p:ph idx="1"/>
          </p:nvPr>
        </p:nvSpPr>
        <p:spPr/>
        <p:txBody>
          <a:bodyPr vert="horz" lIns="91440" tIns="45720" rIns="91440" bIns="45720" rtlCol="0" anchor="t">
            <a:normAutofit/>
          </a:bodyPr>
          <a:lstStyle/>
          <a:p>
            <a:pPr>
              <a:lnSpc>
                <a:spcPct val="150000"/>
              </a:lnSpc>
            </a:pPr>
            <a:r>
              <a:rPr lang="en-US" dirty="0">
                <a:latin typeface="Times New Roman"/>
                <a:cs typeface="Calibri"/>
              </a:rPr>
              <a:t>To display the accuracy, precision and fmeasure of each Naïve Bayes, Random Forest, KNN, CNN , LSTM, </a:t>
            </a:r>
            <a:r>
              <a:rPr lang="en-US" dirty="0" smtClean="0">
                <a:latin typeface="Times New Roman"/>
                <a:cs typeface="Calibri"/>
              </a:rPr>
              <a:t>SVM AI Models</a:t>
            </a:r>
            <a:r>
              <a:rPr lang="en-US" dirty="0">
                <a:latin typeface="Times New Roman"/>
                <a:cs typeface="Calibri"/>
              </a:rPr>
              <a:t>.</a:t>
            </a:r>
          </a:p>
          <a:p>
            <a:pPr>
              <a:lnSpc>
                <a:spcPct val="100000"/>
              </a:lnSpc>
            </a:pPr>
            <a:r>
              <a:rPr lang="en-US" dirty="0">
                <a:latin typeface="Times New Roman"/>
                <a:cs typeface="Calibri"/>
              </a:rPr>
              <a:t>To compare the differences of accuracy, precision and fmeasure of each model</a:t>
            </a:r>
          </a:p>
          <a:p>
            <a:pPr>
              <a:lnSpc>
                <a:spcPct val="100000"/>
              </a:lnSpc>
            </a:pPr>
            <a:r>
              <a:rPr lang="en-US" dirty="0">
                <a:latin typeface="Times New Roman"/>
                <a:cs typeface="Calibri"/>
              </a:rPr>
              <a:t>To develop a model by integrating </a:t>
            </a:r>
            <a:r>
              <a:rPr lang="en-US" dirty="0" smtClean="0">
                <a:latin typeface="Times New Roman"/>
                <a:cs typeface="Calibri"/>
              </a:rPr>
              <a:t>SVM and PSO models which will generate the highest </a:t>
            </a:r>
            <a:r>
              <a:rPr lang="en-US" dirty="0">
                <a:latin typeface="Times New Roman"/>
                <a:cs typeface="Calibri"/>
              </a:rPr>
              <a:t>consistent accuracy, precision and fmeasure compared to all different model</a:t>
            </a:r>
          </a:p>
        </p:txBody>
      </p:sp>
    </p:spTree>
    <p:extLst>
      <p:ext uri="{BB962C8B-B14F-4D97-AF65-F5344CB8AC3E}">
        <p14:creationId xmlns:p14="http://schemas.microsoft.com/office/powerpoint/2010/main" val="34100077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4EFA31-A47C-A721-F39E-CDD56D2A7026}"/>
              </a:ext>
            </a:extLst>
          </p:cNvPr>
          <p:cNvSpPr>
            <a:spLocks noGrp="1"/>
          </p:cNvSpPr>
          <p:nvPr>
            <p:ph type="title"/>
          </p:nvPr>
        </p:nvSpPr>
        <p:spPr/>
        <p:txBody>
          <a:bodyPr/>
          <a:lstStyle/>
          <a:p>
            <a:r>
              <a:rPr lang="en-US" dirty="0">
                <a:latin typeface="Times New Roman"/>
                <a:cs typeface="Calibri Light"/>
              </a:rPr>
              <a:t>METHODOLOGY</a:t>
            </a:r>
          </a:p>
        </p:txBody>
      </p:sp>
      <p:sp>
        <p:nvSpPr>
          <p:cNvPr id="3" name="Content Placeholder 2">
            <a:extLst>
              <a:ext uri="{FF2B5EF4-FFF2-40B4-BE49-F238E27FC236}">
                <a16:creationId xmlns="" xmlns:a16="http://schemas.microsoft.com/office/drawing/2014/main" id="{6C93BDA8-3F21-8566-BC7D-0918FAA06590}"/>
              </a:ext>
            </a:extLst>
          </p:cNvPr>
          <p:cNvSpPr>
            <a:spLocks noGrp="1"/>
          </p:cNvSpPr>
          <p:nvPr>
            <p:ph idx="1"/>
          </p:nvPr>
        </p:nvSpPr>
        <p:spPr/>
        <p:txBody>
          <a:bodyPr vert="horz" lIns="91440" tIns="45720" rIns="91440" bIns="45720" rtlCol="0" anchor="t">
            <a:normAutofit/>
          </a:bodyPr>
          <a:lstStyle/>
          <a:p>
            <a:r>
              <a:rPr lang="en-US" dirty="0">
                <a:latin typeface="Times New Roman"/>
                <a:ea typeface="Calibri"/>
                <a:cs typeface="Calibri"/>
              </a:rPr>
              <a:t>Naïve Bayes</a:t>
            </a:r>
          </a:p>
          <a:p>
            <a:r>
              <a:rPr lang="en-US" dirty="0">
                <a:latin typeface="Times New Roman"/>
                <a:ea typeface="Calibri"/>
                <a:cs typeface="Calibri"/>
              </a:rPr>
              <a:t>Random Forest</a:t>
            </a:r>
          </a:p>
          <a:p>
            <a:r>
              <a:rPr lang="en-US" dirty="0">
                <a:latin typeface="Times New Roman"/>
                <a:ea typeface="Calibri"/>
                <a:cs typeface="Calibri"/>
              </a:rPr>
              <a:t>KNN – K Nearest Neighbor</a:t>
            </a:r>
          </a:p>
          <a:p>
            <a:r>
              <a:rPr lang="en-US" dirty="0">
                <a:latin typeface="Times New Roman"/>
                <a:ea typeface="Calibri"/>
                <a:cs typeface="Calibri"/>
              </a:rPr>
              <a:t>CNN – Convolution Neural Network</a:t>
            </a:r>
          </a:p>
          <a:p>
            <a:r>
              <a:rPr lang="en-US" dirty="0">
                <a:latin typeface="Times New Roman"/>
                <a:ea typeface="Calibri"/>
                <a:cs typeface="Calibri"/>
              </a:rPr>
              <a:t>LSTM – Long Short-Term Memory</a:t>
            </a:r>
          </a:p>
          <a:p>
            <a:r>
              <a:rPr lang="en-US" dirty="0">
                <a:latin typeface="Times New Roman"/>
                <a:ea typeface="Calibri"/>
                <a:cs typeface="Calibri"/>
              </a:rPr>
              <a:t>SVM – Support Vector </a:t>
            </a:r>
            <a:r>
              <a:rPr lang="en-US" dirty="0" smtClean="0">
                <a:latin typeface="Times New Roman"/>
                <a:ea typeface="Calibri"/>
                <a:cs typeface="Calibri"/>
              </a:rPr>
              <a:t>Machine</a:t>
            </a:r>
          </a:p>
          <a:p>
            <a:r>
              <a:rPr lang="en-US" dirty="0" smtClean="0">
                <a:latin typeface="Times New Roman"/>
                <a:ea typeface="Calibri"/>
                <a:cs typeface="Calibri"/>
              </a:rPr>
              <a:t>SVM PSO</a:t>
            </a:r>
          </a:p>
          <a:p>
            <a:r>
              <a:rPr lang="en-US" dirty="0" smtClean="0">
                <a:latin typeface="Times New Roman"/>
                <a:ea typeface="Calibri"/>
                <a:cs typeface="Calibri"/>
              </a:rPr>
              <a:t>Decision Tree</a:t>
            </a:r>
            <a:endParaRPr lang="en-US" dirty="0">
              <a:latin typeface="Times New Roman"/>
              <a:ea typeface="Calibri"/>
              <a:cs typeface="Calibri"/>
            </a:endParaRPr>
          </a:p>
        </p:txBody>
      </p:sp>
    </p:spTree>
    <p:extLst>
      <p:ext uri="{BB962C8B-B14F-4D97-AF65-F5344CB8AC3E}">
        <p14:creationId xmlns:p14="http://schemas.microsoft.com/office/powerpoint/2010/main" val="13745594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F142F8-F23B-F49C-A343-869230C94D64}"/>
              </a:ext>
            </a:extLst>
          </p:cNvPr>
          <p:cNvSpPr>
            <a:spLocks noGrp="1"/>
          </p:cNvSpPr>
          <p:nvPr>
            <p:ph type="title"/>
          </p:nvPr>
        </p:nvSpPr>
        <p:spPr>
          <a:xfrm>
            <a:off x="550862" y="549275"/>
            <a:ext cx="11091600" cy="905936"/>
          </a:xfrm>
        </p:spPr>
        <p:txBody>
          <a:bodyPr/>
          <a:lstStyle/>
          <a:p>
            <a:r>
              <a:rPr lang="en-US" u="sng" dirty="0">
                <a:latin typeface="Times New Roman"/>
                <a:cs typeface="Times New Roman"/>
              </a:rPr>
              <a:t>NAÏVE BAYES</a:t>
            </a:r>
          </a:p>
        </p:txBody>
      </p:sp>
      <p:sp>
        <p:nvSpPr>
          <p:cNvPr id="3" name="Content Placeholder 2">
            <a:extLst>
              <a:ext uri="{FF2B5EF4-FFF2-40B4-BE49-F238E27FC236}">
                <a16:creationId xmlns="" xmlns:a16="http://schemas.microsoft.com/office/drawing/2014/main" id="{36327416-531A-D6C0-4F05-133DD7B6B46C}"/>
              </a:ext>
            </a:extLst>
          </p:cNvPr>
          <p:cNvSpPr>
            <a:spLocks noGrp="1"/>
          </p:cNvSpPr>
          <p:nvPr>
            <p:ph idx="1"/>
          </p:nvPr>
        </p:nvSpPr>
        <p:spPr>
          <a:xfrm>
            <a:off x="550863" y="1711716"/>
            <a:ext cx="11090274" cy="4635108"/>
          </a:xfrm>
        </p:spPr>
        <p:txBody>
          <a:bodyPr vert="horz" wrap="square" lIns="0" tIns="0" rIns="0" bIns="0" rtlCol="0" anchor="t">
            <a:normAutofit/>
          </a:bodyPr>
          <a:lstStyle/>
          <a:p>
            <a:pPr>
              <a:lnSpc>
                <a:spcPct val="110000"/>
              </a:lnSpc>
              <a:buFont typeface="Courier New" panose="020B0604020202020204" pitchFamily="34" charset="0"/>
              <a:buChar char="o"/>
            </a:pPr>
            <a:r>
              <a:rPr lang="en-US" sz="2200" dirty="0">
                <a:latin typeface="Times New Roman"/>
                <a:cs typeface="Times New Roman"/>
              </a:rPr>
              <a:t>Naïve Bayes algorithm is a supervised learning algorithm based on bayes theorem.</a:t>
            </a:r>
            <a:r>
              <a:rPr lang="en-US" sz="2200" dirty="0">
                <a:latin typeface="Times New Roman"/>
                <a:ea typeface="+mn-lt"/>
                <a:cs typeface="+mn-lt"/>
              </a:rPr>
              <a:t> It predicts the outcome based on the probability of object.</a:t>
            </a:r>
            <a:endParaRPr lang="en-US" dirty="0">
              <a:latin typeface="Times New Roman"/>
              <a:cs typeface="Times New Roman"/>
            </a:endParaRPr>
          </a:p>
          <a:p>
            <a:pPr>
              <a:lnSpc>
                <a:spcPct val="110000"/>
              </a:lnSpc>
              <a:buFont typeface="Courier New" panose="020B0604020202020204" pitchFamily="34" charset="0"/>
              <a:buChar char="o"/>
            </a:pPr>
            <a:r>
              <a:rPr lang="en-US" sz="2200" dirty="0">
                <a:latin typeface="Times New Roman"/>
                <a:ea typeface="+mn-lt"/>
                <a:cs typeface="+mn-lt"/>
              </a:rPr>
              <a:t> Bayes theorem is used to determine the probability of a hypothesis with prior knowledge. It depends on the conditional probability.</a:t>
            </a:r>
          </a:p>
          <a:p>
            <a:pPr marL="0" indent="0">
              <a:lnSpc>
                <a:spcPct val="110000"/>
              </a:lnSpc>
              <a:buNone/>
            </a:pPr>
            <a:r>
              <a:rPr lang="en-US" sz="2200" dirty="0">
                <a:latin typeface="Times New Roman"/>
                <a:cs typeface="Times New Roman"/>
              </a:rPr>
              <a:t>      Bayes theorem = P(A|B) = [ P(B|A) P(A) ] / P(B)</a:t>
            </a:r>
          </a:p>
          <a:p>
            <a:pPr marL="0" indent="0">
              <a:lnSpc>
                <a:spcPct val="110000"/>
              </a:lnSpc>
              <a:buNone/>
            </a:pPr>
            <a:r>
              <a:rPr lang="en-US" sz="2200" dirty="0">
                <a:latin typeface="Times New Roman"/>
                <a:cs typeface="Times New Roman"/>
              </a:rPr>
              <a:t>   P(A|B) = </a:t>
            </a:r>
            <a:r>
              <a:rPr lang="en-US" sz="2200" dirty="0">
                <a:latin typeface="Times New Roman"/>
                <a:ea typeface="+mn-lt"/>
                <a:cs typeface="+mn-lt"/>
              </a:rPr>
              <a:t>Probability of hypothesis A on the observed event B.</a:t>
            </a:r>
          </a:p>
          <a:p>
            <a:pPr marL="0" indent="0">
              <a:lnSpc>
                <a:spcPct val="110000"/>
              </a:lnSpc>
              <a:buNone/>
            </a:pPr>
            <a:r>
              <a:rPr lang="en-US" sz="2200" dirty="0">
                <a:latin typeface="Times New Roman"/>
                <a:cs typeface="Times New Roman"/>
              </a:rPr>
              <a:t>   P(B|A) = </a:t>
            </a:r>
            <a:r>
              <a:rPr lang="en-US" sz="2200" dirty="0">
                <a:latin typeface="Times New Roman"/>
                <a:ea typeface="+mn-lt"/>
                <a:cs typeface="+mn-lt"/>
              </a:rPr>
              <a:t>Probability of the evidence given that the probability of a hypothesis is true.</a:t>
            </a:r>
            <a:endParaRPr lang="en-US" sz="2200" dirty="0">
              <a:latin typeface="Times New Roman"/>
              <a:cs typeface="Calibri"/>
            </a:endParaRPr>
          </a:p>
          <a:p>
            <a:pPr marL="0" indent="0">
              <a:lnSpc>
                <a:spcPct val="110000"/>
              </a:lnSpc>
              <a:buNone/>
            </a:pPr>
            <a:r>
              <a:rPr lang="en-US" sz="2200" dirty="0">
                <a:latin typeface="Times New Roman"/>
                <a:cs typeface="Times New Roman"/>
              </a:rPr>
              <a:t>   P(A) = </a:t>
            </a:r>
            <a:r>
              <a:rPr lang="en-US" sz="2200" dirty="0">
                <a:latin typeface="Times New Roman"/>
                <a:ea typeface="+mn-lt"/>
                <a:cs typeface="+mn-lt"/>
              </a:rPr>
              <a:t>Probability of hypothesis before observing the evidence.</a:t>
            </a:r>
          </a:p>
          <a:p>
            <a:pPr marL="0" indent="0">
              <a:lnSpc>
                <a:spcPct val="110000"/>
              </a:lnSpc>
              <a:buNone/>
            </a:pPr>
            <a:r>
              <a:rPr lang="en-US" sz="2200" dirty="0">
                <a:latin typeface="Times New Roman"/>
                <a:cs typeface="Times New Roman"/>
              </a:rPr>
              <a:t>   P(B) = Probability of evidence.</a:t>
            </a:r>
          </a:p>
        </p:txBody>
      </p:sp>
    </p:spTree>
    <p:extLst>
      <p:ext uri="{BB962C8B-B14F-4D97-AF65-F5344CB8AC3E}">
        <p14:creationId xmlns:p14="http://schemas.microsoft.com/office/powerpoint/2010/main" val="37248418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2191" y="214099"/>
            <a:ext cx="11759013" cy="769441"/>
          </a:xfrm>
          <a:prstGeom prst="rect">
            <a:avLst/>
          </a:prstGeom>
          <a:noFill/>
        </p:spPr>
        <p:txBody>
          <a:bodyPr wrap="square" rtlCol="0">
            <a:spAutoFit/>
          </a:bodyPr>
          <a:lstStyle/>
          <a:p>
            <a:r>
              <a:rPr lang="en-US" sz="4400" dirty="0" smtClean="0">
                <a:latin typeface="Times New Roman" panose="02020603050405020304" pitchFamily="18" charset="0"/>
                <a:cs typeface="Times New Roman" panose="02020603050405020304" pitchFamily="18" charset="0"/>
              </a:rPr>
              <a:t>Algorithm – Naïve Bayes</a:t>
            </a:r>
            <a:endParaRPr lang="en-IN"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47829" y="1880075"/>
            <a:ext cx="11733375" cy="3354765"/>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Step 1 - Import basic libraries</a:t>
            </a:r>
          </a:p>
          <a:p>
            <a:r>
              <a:rPr lang="en-IN" sz="1600" dirty="0" smtClean="0">
                <a:latin typeface="Times New Roman" panose="02020603050405020304" pitchFamily="18" charset="0"/>
                <a:cs typeface="Times New Roman" panose="02020603050405020304" pitchFamily="18" charset="0"/>
              </a:rPr>
              <a:t>You </a:t>
            </a:r>
            <a:r>
              <a:rPr lang="en-IN" sz="1600" dirty="0">
                <a:latin typeface="Times New Roman" panose="02020603050405020304" pitchFamily="18" charset="0"/>
                <a:cs typeface="Times New Roman" panose="02020603050405020304" pitchFamily="18" charset="0"/>
              </a:rPr>
              <a:t>can use </a:t>
            </a:r>
            <a:r>
              <a:rPr lang="en-IN" sz="1600" dirty="0" smtClean="0">
                <a:latin typeface="Times New Roman" panose="02020603050405020304" pitchFamily="18" charset="0"/>
                <a:cs typeface="Times New Roman" panose="02020603050405020304" pitchFamily="18" charset="0"/>
              </a:rPr>
              <a:t>the import commands </a:t>
            </a:r>
            <a:r>
              <a:rPr lang="en-IN" sz="1600" dirty="0">
                <a:latin typeface="Times New Roman" panose="02020603050405020304" pitchFamily="18" charset="0"/>
                <a:cs typeface="Times New Roman" panose="02020603050405020304" pitchFamily="18" charset="0"/>
              </a:rPr>
              <a:t>for importing the basic libraries required.</a:t>
            </a: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Importing basic libraries</a:t>
            </a:r>
          </a:p>
          <a:p>
            <a:endParaRPr lang="en-US" sz="1600" dirty="0" smtClean="0">
              <a:latin typeface="Times New Roman" panose="02020603050405020304" pitchFamily="18" charset="0"/>
              <a:cs typeface="Times New Roman" panose="02020603050405020304" pitchFamily="18" charset="0"/>
            </a:endParaRPr>
          </a:p>
          <a:p>
            <a:r>
              <a:rPr lang="en-US" b="1" dirty="0" smtClean="0">
                <a:latin typeface="Times New Roman" panose="02020603050405020304" pitchFamily="18" charset="0"/>
                <a:cs typeface="Times New Roman" panose="02020603050405020304" pitchFamily="18" charset="0"/>
              </a:rPr>
              <a:t>Step 2 – Importing the datasets</a:t>
            </a:r>
            <a:endParaRPr lang="en-IN" sz="1400" b="1"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Using the below code, import the dataset, which is required.</a:t>
            </a: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 Importing the dataset</a:t>
            </a:r>
          </a:p>
          <a:p>
            <a:r>
              <a:rPr lang="en-IN" sz="1600" dirty="0">
                <a:latin typeface="Times New Roman" panose="02020603050405020304" pitchFamily="18" charset="0"/>
                <a:cs typeface="Times New Roman" panose="02020603050405020304" pitchFamily="18" charset="0"/>
              </a:rPr>
              <a:t>dataset = </a:t>
            </a:r>
            <a:r>
              <a:rPr lang="en-IN" sz="1600" dirty="0" err="1">
                <a:latin typeface="Times New Roman" panose="02020603050405020304" pitchFamily="18" charset="0"/>
                <a:cs typeface="Times New Roman" panose="02020603050405020304" pitchFamily="18" charset="0"/>
              </a:rPr>
              <a:t>pd.read_csv</a:t>
            </a:r>
            <a:r>
              <a:rPr lang="en-IN" sz="1600" dirty="0" smtClean="0">
                <a:latin typeface="Times New Roman" panose="02020603050405020304" pitchFamily="18" charset="0"/>
                <a:cs typeface="Times New Roman" panose="02020603050405020304" pitchFamily="18" charset="0"/>
              </a:rPr>
              <a:t>( )</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X = </a:t>
            </a:r>
            <a:r>
              <a:rPr lang="en-IN" sz="1600" dirty="0" err="1">
                <a:latin typeface="Times New Roman" panose="02020603050405020304" pitchFamily="18" charset="0"/>
                <a:cs typeface="Times New Roman" panose="02020603050405020304" pitchFamily="18" charset="0"/>
              </a:rPr>
              <a:t>dataset.iloc</a:t>
            </a:r>
            <a:r>
              <a:rPr lang="en-IN" sz="1600" dirty="0">
                <a:latin typeface="Times New Roman" panose="02020603050405020304" pitchFamily="18" charset="0"/>
                <a:cs typeface="Times New Roman" panose="02020603050405020304" pitchFamily="18" charset="0"/>
              </a:rPr>
              <a:t>[:, [3, 4]]</a:t>
            </a:r>
          </a:p>
          <a:p>
            <a:r>
              <a:rPr lang="en-IN" sz="1600" dirty="0">
                <a:latin typeface="Times New Roman" panose="02020603050405020304" pitchFamily="18" charset="0"/>
                <a:cs typeface="Times New Roman" panose="02020603050405020304" pitchFamily="18" charset="0"/>
              </a:rPr>
              <a:t>y = </a:t>
            </a:r>
            <a:r>
              <a:rPr lang="en-IN" sz="1600" dirty="0" err="1">
                <a:latin typeface="Times New Roman" panose="02020603050405020304" pitchFamily="18" charset="0"/>
                <a:cs typeface="Times New Roman" panose="02020603050405020304" pitchFamily="18" charset="0"/>
              </a:rPr>
              <a:t>dataset.iloc</a:t>
            </a:r>
            <a:r>
              <a:rPr lang="en-IN" sz="1600" dirty="0">
                <a:latin typeface="Times New Roman" panose="02020603050405020304" pitchFamily="18" charset="0"/>
                <a:cs typeface="Times New Roman" panose="02020603050405020304" pitchFamily="18" charset="0"/>
              </a:rPr>
              <a:t>[:, 5</a:t>
            </a:r>
            <a:r>
              <a:rPr lang="en-IN" sz="1600" dirty="0" smtClean="0">
                <a:latin typeface="Times New Roman" panose="02020603050405020304" pitchFamily="18" charset="0"/>
                <a:cs typeface="Times New Roman" panose="02020603050405020304" pitchFamily="18" charset="0"/>
              </a:rPr>
              <a:t>]</a:t>
            </a:r>
          </a:p>
          <a:p>
            <a:endParaRPr lang="en-US" sz="1600" dirty="0"/>
          </a:p>
          <a:p>
            <a:endParaRPr lang="en-IN" sz="1600" dirty="0"/>
          </a:p>
        </p:txBody>
      </p:sp>
    </p:spTree>
    <p:extLst>
      <p:ext uri="{BB962C8B-B14F-4D97-AF65-F5344CB8AC3E}">
        <p14:creationId xmlns:p14="http://schemas.microsoft.com/office/powerpoint/2010/main" val="27520339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6733" y="76912"/>
            <a:ext cx="11904291" cy="6032421"/>
          </a:xfrm>
          <a:prstGeom prst="rect">
            <a:avLst/>
          </a:prstGeom>
          <a:noFill/>
        </p:spPr>
        <p:txBody>
          <a:bodyPr wrap="square" rtlCol="0">
            <a:spAutoFit/>
          </a:bodyPr>
          <a:lstStyle/>
          <a:p>
            <a:r>
              <a:rPr lang="en-IN" b="1" dirty="0" smtClean="0">
                <a:latin typeface="Times New Roman" panose="02020603050405020304" pitchFamily="18" charset="0"/>
                <a:cs typeface="Times New Roman" panose="02020603050405020304" pitchFamily="18" charset="0"/>
              </a:rPr>
              <a:t>Step </a:t>
            </a:r>
            <a:r>
              <a:rPr lang="en-IN" b="1" dirty="0">
                <a:latin typeface="Times New Roman" panose="02020603050405020304" pitchFamily="18" charset="0"/>
                <a:cs typeface="Times New Roman" panose="02020603050405020304" pitchFamily="18" charset="0"/>
              </a:rPr>
              <a:t>3 - Data </a:t>
            </a:r>
            <a:r>
              <a:rPr lang="en-IN" b="1" dirty="0" smtClean="0">
                <a:latin typeface="Times New Roman" panose="02020603050405020304" pitchFamily="18" charset="0"/>
                <a:cs typeface="Times New Roman" panose="02020603050405020304" pitchFamily="18" charset="0"/>
              </a:rPr>
              <a:t>pre-processing</a:t>
            </a:r>
            <a:endParaRPr lang="en-IN" b="1" dirty="0">
              <a:latin typeface="Times New Roman" panose="02020603050405020304" pitchFamily="18" charset="0"/>
              <a:cs typeface="Times New Roman" panose="02020603050405020304" pitchFamily="18" charset="0"/>
            </a:endParaRPr>
          </a:p>
          <a:p>
            <a:r>
              <a:rPr lang="en-IN" sz="1600" dirty="0" smtClean="0">
                <a:latin typeface="Times New Roman" panose="02020603050405020304" pitchFamily="18" charset="0"/>
                <a:cs typeface="Times New Roman" panose="02020603050405020304" pitchFamily="18" charset="0"/>
              </a:rPr>
              <a:t>The </a:t>
            </a:r>
            <a:r>
              <a:rPr lang="en-IN" sz="1600" dirty="0">
                <a:latin typeface="Times New Roman" panose="02020603050405020304" pitchFamily="18" charset="0"/>
                <a:cs typeface="Times New Roman" panose="02020603050405020304" pitchFamily="18" charset="0"/>
              </a:rPr>
              <a:t>below command will help you with the data </a:t>
            </a:r>
            <a:r>
              <a:rPr lang="en-IN" sz="1600" dirty="0" smtClean="0">
                <a:latin typeface="Times New Roman" panose="02020603050405020304" pitchFamily="18" charset="0"/>
                <a:cs typeface="Times New Roman" panose="02020603050405020304" pitchFamily="18" charset="0"/>
              </a:rPr>
              <a:t>pre-processing.</a:t>
            </a:r>
            <a:endParaRPr lang="en-IN" sz="1600" dirty="0">
              <a:latin typeface="Times New Roman" panose="02020603050405020304" pitchFamily="18" charset="0"/>
              <a:cs typeface="Times New Roman" panose="02020603050405020304" pitchFamily="18" charset="0"/>
            </a:endParaRP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Conversion of variables into arrays</a:t>
            </a:r>
          </a:p>
          <a:p>
            <a:r>
              <a:rPr lang="en-IN" sz="1600" dirty="0">
                <a:latin typeface="Times New Roman" panose="02020603050405020304" pitchFamily="18" charset="0"/>
                <a:cs typeface="Times New Roman" panose="02020603050405020304" pitchFamily="18" charset="0"/>
              </a:rPr>
              <a:t>X = </a:t>
            </a:r>
            <a:r>
              <a:rPr lang="en-IN" sz="1600" dirty="0" err="1">
                <a:latin typeface="Times New Roman" panose="02020603050405020304" pitchFamily="18" charset="0"/>
                <a:cs typeface="Times New Roman" panose="02020603050405020304" pitchFamily="18" charset="0"/>
              </a:rPr>
              <a:t>X.values</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y = </a:t>
            </a:r>
            <a:r>
              <a:rPr lang="en-IN" sz="1600" dirty="0" err="1">
                <a:latin typeface="Times New Roman" panose="02020603050405020304" pitchFamily="18" charset="0"/>
                <a:cs typeface="Times New Roman" panose="02020603050405020304" pitchFamily="18" charset="0"/>
              </a:rPr>
              <a:t>y.values</a:t>
            </a:r>
            <a:endParaRPr lang="en-IN" sz="1600" dirty="0">
              <a:latin typeface="Times New Roman" panose="02020603050405020304" pitchFamily="18" charset="0"/>
              <a:cs typeface="Times New Roman" panose="02020603050405020304" pitchFamily="18" charset="0"/>
            </a:endParaRP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Dataset splitting into training and test datasets(70:30)</a:t>
            </a: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sklearn.selection_of_model</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splitting_of_train_test_dataset</a:t>
            </a:r>
            <a:endParaRPr lang="en-IN" sz="1600" dirty="0">
              <a:latin typeface="Times New Roman" panose="02020603050405020304" pitchFamily="18" charset="0"/>
              <a:cs typeface="Times New Roman" panose="02020603050405020304" pitchFamily="18" charset="0"/>
            </a:endParaRPr>
          </a:p>
          <a:p>
            <a:r>
              <a:rPr lang="en-IN" sz="1600" dirty="0" err="1">
                <a:latin typeface="Times New Roman" panose="02020603050405020304" pitchFamily="18" charset="0"/>
                <a:cs typeface="Times New Roman" panose="02020603050405020304" pitchFamily="18" charset="0"/>
              </a:rPr>
              <a:t>X_train</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X_test</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y_train</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y_test</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splitting_of_train_test_dataset</a:t>
            </a:r>
            <a:r>
              <a:rPr lang="en-IN" sz="1600" dirty="0">
                <a:latin typeface="Times New Roman" panose="02020603050405020304" pitchFamily="18" charset="0"/>
                <a:cs typeface="Times New Roman" panose="02020603050405020304" pitchFamily="18" charset="0"/>
              </a:rPr>
              <a:t>(X, y, </a:t>
            </a:r>
            <a:r>
              <a:rPr lang="en-IN" sz="1600" dirty="0" err="1">
                <a:latin typeface="Times New Roman" panose="02020603050405020304" pitchFamily="18" charset="0"/>
                <a:cs typeface="Times New Roman" panose="02020603050405020304" pitchFamily="18" charset="0"/>
              </a:rPr>
              <a:t>test_size</a:t>
            </a:r>
            <a:r>
              <a:rPr lang="en-IN" sz="1600" dirty="0">
                <a:latin typeface="Times New Roman" panose="02020603050405020304" pitchFamily="18" charset="0"/>
                <a:cs typeface="Times New Roman" panose="02020603050405020304" pitchFamily="18" charset="0"/>
              </a:rPr>
              <a:t> = 0.30</a:t>
            </a:r>
            <a:r>
              <a:rPr lang="en-IN" sz="1600" dirty="0" smtClean="0">
                <a:latin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 Feature Scaling</a:t>
            </a: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sklearn.preprocessing</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StandardScaler</a:t>
            </a:r>
            <a:endParaRPr lang="en-IN" sz="1600" dirty="0">
              <a:latin typeface="Times New Roman" panose="02020603050405020304" pitchFamily="18" charset="0"/>
              <a:cs typeface="Times New Roman" panose="02020603050405020304" pitchFamily="18" charset="0"/>
            </a:endParaRPr>
          </a:p>
          <a:p>
            <a:r>
              <a:rPr lang="en-IN" sz="1600" dirty="0" err="1">
                <a:latin typeface="Times New Roman" panose="02020603050405020304" pitchFamily="18" charset="0"/>
                <a:cs typeface="Times New Roman" panose="02020603050405020304" pitchFamily="18" charset="0"/>
              </a:rPr>
              <a:t>sc</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StandardScaler</a:t>
            </a:r>
            <a:r>
              <a:rPr lang="en-IN" sz="1600" dirty="0">
                <a:latin typeface="Times New Roman" panose="02020603050405020304" pitchFamily="18" charset="0"/>
                <a:cs typeface="Times New Roman" panose="02020603050405020304" pitchFamily="18" charset="0"/>
              </a:rPr>
              <a:t>()</a:t>
            </a:r>
          </a:p>
          <a:p>
            <a:r>
              <a:rPr lang="en-IN" sz="1600" dirty="0" err="1">
                <a:latin typeface="Times New Roman" panose="02020603050405020304" pitchFamily="18" charset="0"/>
                <a:cs typeface="Times New Roman" panose="02020603050405020304" pitchFamily="18" charset="0"/>
              </a:rPr>
              <a:t>X_train</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sc.transform_fit</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X_train</a:t>
            </a:r>
            <a:r>
              <a:rPr lang="en-IN" sz="1600" dirty="0">
                <a:latin typeface="Times New Roman" panose="02020603050405020304" pitchFamily="18" charset="0"/>
                <a:cs typeface="Times New Roman" panose="02020603050405020304" pitchFamily="18" charset="0"/>
              </a:rPr>
              <a:t>)</a:t>
            </a:r>
          </a:p>
          <a:p>
            <a:r>
              <a:rPr lang="en-IN" sz="1600" dirty="0" err="1">
                <a:latin typeface="Times New Roman" panose="02020603050405020304" pitchFamily="18" charset="0"/>
                <a:cs typeface="Times New Roman" panose="02020603050405020304" pitchFamily="18" charset="0"/>
              </a:rPr>
              <a:t>X_test</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sc.transform</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X_test</a:t>
            </a:r>
            <a:r>
              <a:rPr lang="en-IN" sz="1600" dirty="0">
                <a:latin typeface="Times New Roman" panose="02020603050405020304" pitchFamily="18" charset="0"/>
                <a:cs typeface="Times New Roman" panose="02020603050405020304" pitchFamily="18" charset="0"/>
              </a:rPr>
              <a:t>)</a:t>
            </a:r>
          </a:p>
          <a:p>
            <a:r>
              <a:rPr lang="en-IN" sz="1600" dirty="0">
                <a:latin typeface="Times New Roman" panose="02020603050405020304" pitchFamily="18" charset="0"/>
                <a:cs typeface="Times New Roman" panose="02020603050405020304" pitchFamily="18" charset="0"/>
              </a:rPr>
              <a:t>In this step, you have to split the dataset into a training dataset (70%) and a testing dataset (30%). Next, you have to do some basic feature scaling with the help of a standard </a:t>
            </a:r>
            <a:r>
              <a:rPr lang="en-IN" sz="1600" dirty="0" err="1" smtClean="0">
                <a:latin typeface="Times New Roman" panose="02020603050405020304" pitchFamily="18" charset="0"/>
                <a:cs typeface="Times New Roman" panose="02020603050405020304" pitchFamily="18" charset="0"/>
              </a:rPr>
              <a:t>scaler</a:t>
            </a:r>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It will transform the dataset in a way where the mean value will be 0, and the standard deviation will be 1</a:t>
            </a:r>
            <a:r>
              <a:rPr lang="en-IN" sz="1600" dirty="0" smtClean="0">
                <a:latin typeface="Times New Roman" panose="02020603050405020304" pitchFamily="18" charset="0"/>
                <a:cs typeface="Times New Roman" panose="02020603050405020304" pitchFamily="18" charset="0"/>
              </a:rPr>
              <a:t>.</a:t>
            </a:r>
          </a:p>
          <a:p>
            <a:endParaRPr lang="en-US" sz="1600"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Step 4 - Training the model</a:t>
            </a:r>
          </a:p>
          <a:p>
            <a:r>
              <a:rPr lang="en-IN" sz="1600" dirty="0">
                <a:latin typeface="Times New Roman" panose="02020603050405020304" pitchFamily="18" charset="0"/>
                <a:cs typeface="Times New Roman" panose="02020603050405020304" pitchFamily="18" charset="0"/>
              </a:rPr>
              <a:t>You should then write the following command for training the model.</a:t>
            </a:r>
          </a:p>
          <a:p>
            <a:r>
              <a:rPr lang="en-IN" sz="1600" dirty="0">
                <a:latin typeface="Times New Roman" panose="02020603050405020304" pitchFamily="18" charset="0"/>
                <a:cs typeface="Times New Roman" panose="02020603050405020304" pitchFamily="18" charset="0"/>
              </a:rPr>
              <a:t># Fitting of Naive Bayes Algorithm to the Training Dataset</a:t>
            </a: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sklearn.naive_bayes_algorithm</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GaussianNB</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classifier = </a:t>
            </a:r>
            <a:r>
              <a:rPr lang="en-IN" sz="1600" dirty="0" err="1">
                <a:latin typeface="Times New Roman" panose="02020603050405020304" pitchFamily="18" charset="0"/>
                <a:cs typeface="Times New Roman" panose="02020603050405020304" pitchFamily="18" charset="0"/>
              </a:rPr>
              <a:t>GaussianNB</a:t>
            </a:r>
            <a:r>
              <a:rPr lang="en-IN" sz="1600" dirty="0">
                <a:latin typeface="Times New Roman" panose="02020603050405020304" pitchFamily="18" charset="0"/>
                <a:cs typeface="Times New Roman" panose="02020603050405020304" pitchFamily="18" charset="0"/>
              </a:rPr>
              <a:t>()</a:t>
            </a:r>
          </a:p>
          <a:p>
            <a:r>
              <a:rPr lang="en-IN" sz="1600" dirty="0" err="1">
                <a:latin typeface="Times New Roman" panose="02020603050405020304" pitchFamily="18" charset="0"/>
                <a:cs typeface="Times New Roman" panose="02020603050405020304" pitchFamily="18" charset="0"/>
              </a:rPr>
              <a:t>classifier.fit</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X_train</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y_train</a:t>
            </a:r>
            <a:r>
              <a:rPr lang="en-IN" sz="1600" dirty="0" smtClean="0">
                <a:latin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cs typeface="Times New Roman" panose="02020603050405020304" pitchFamily="18" charset="0"/>
            </a:endParaRPr>
          </a:p>
          <a:p>
            <a:endParaRPr lang="en-IN" sz="1600" dirty="0"/>
          </a:p>
        </p:txBody>
      </p:sp>
    </p:spTree>
    <p:extLst>
      <p:ext uri="{BB962C8B-B14F-4D97-AF65-F5344CB8AC3E}">
        <p14:creationId xmlns:p14="http://schemas.microsoft.com/office/powerpoint/2010/main" val="577027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4004" y="0"/>
            <a:ext cx="11998295" cy="5847755"/>
          </a:xfrm>
          <a:prstGeom prst="rect">
            <a:avLst/>
          </a:prstGeom>
          <a:noFill/>
        </p:spPr>
        <p:txBody>
          <a:bodyPr wrap="square" rtlCol="0">
            <a:spAutoFit/>
          </a:bodyPr>
          <a:lstStyle/>
          <a:p>
            <a:r>
              <a:rPr lang="en-IN" b="1" dirty="0" smtClean="0">
                <a:latin typeface="Times New Roman" panose="02020603050405020304" pitchFamily="18" charset="0"/>
                <a:cs typeface="Times New Roman" panose="02020603050405020304" pitchFamily="18" charset="0"/>
              </a:rPr>
              <a:t>Step </a:t>
            </a:r>
            <a:r>
              <a:rPr lang="en-IN" b="1" dirty="0">
                <a:latin typeface="Times New Roman" panose="02020603050405020304" pitchFamily="18" charset="0"/>
                <a:cs typeface="Times New Roman" panose="02020603050405020304" pitchFamily="18" charset="0"/>
              </a:rPr>
              <a:t>5 - Testing and evaluation of the model</a:t>
            </a: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The code for testing and evaluating the model is as below:</a:t>
            </a: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Prediction of the test dataset outcomes</a:t>
            </a:r>
          </a:p>
          <a:p>
            <a:r>
              <a:rPr lang="en-IN" sz="1600" dirty="0" err="1">
                <a:latin typeface="Times New Roman" panose="02020603050405020304" pitchFamily="18" charset="0"/>
                <a:cs typeface="Times New Roman" panose="02020603050405020304" pitchFamily="18" charset="0"/>
              </a:rPr>
              <a:t>y_pred</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classifier.predict</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X_test</a:t>
            </a:r>
            <a:r>
              <a:rPr lang="en-IN" sz="1600" dirty="0">
                <a:latin typeface="Times New Roman" panose="02020603050405020304" pitchFamily="18" charset="0"/>
                <a:cs typeface="Times New Roman" panose="02020603050405020304" pitchFamily="18" charset="0"/>
              </a:rPr>
              <a:t>)</a:t>
            </a: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Constructing the confusion matrix</a:t>
            </a:r>
          </a:p>
          <a:p>
            <a:r>
              <a:rPr lang="en-IN" sz="1600" dirty="0">
                <a:latin typeface="Times New Roman" panose="02020603050405020304" pitchFamily="18" charset="0"/>
                <a:cs typeface="Times New Roman" panose="02020603050405020304" pitchFamily="18" charset="0"/>
              </a:rPr>
              <a:t>import </a:t>
            </a:r>
            <a:r>
              <a:rPr lang="en-IN" sz="1600" dirty="0" err="1">
                <a:latin typeface="Times New Roman" panose="02020603050405020304" pitchFamily="18" charset="0"/>
                <a:cs typeface="Times New Roman" panose="02020603050405020304" pitchFamily="18" charset="0"/>
              </a:rPr>
              <a:t>seaborn</a:t>
            </a:r>
            <a:r>
              <a:rPr lang="en-IN" sz="1600" dirty="0">
                <a:latin typeface="Times New Roman" panose="02020603050405020304" pitchFamily="18" charset="0"/>
                <a:cs typeface="Times New Roman" panose="02020603050405020304" pitchFamily="18" charset="0"/>
              </a:rPr>
              <a:t> as </a:t>
            </a:r>
            <a:r>
              <a:rPr lang="en-IN" sz="1600" dirty="0" err="1">
                <a:latin typeface="Times New Roman" panose="02020603050405020304" pitchFamily="18" charset="0"/>
                <a:cs typeface="Times New Roman" panose="02020603050405020304" pitchFamily="18" charset="0"/>
              </a:rPr>
              <a:t>sns</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sklearn.metrics</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confusion_matrix</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cm = </a:t>
            </a:r>
            <a:r>
              <a:rPr lang="en-IN" sz="1600" dirty="0" err="1">
                <a:latin typeface="Times New Roman" panose="02020603050405020304" pitchFamily="18" charset="0"/>
                <a:cs typeface="Times New Roman" panose="02020603050405020304" pitchFamily="18" charset="0"/>
              </a:rPr>
              <a:t>confusion_matrix</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y_test</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y_pred</a:t>
            </a:r>
            <a:r>
              <a:rPr lang="en-IN" sz="1600" dirty="0">
                <a:latin typeface="Times New Roman" panose="02020603050405020304" pitchFamily="18" charset="0"/>
                <a:cs typeface="Times New Roman" panose="02020603050405020304" pitchFamily="18" charset="0"/>
              </a:rPr>
              <a:t>)</a:t>
            </a:r>
          </a:p>
          <a:p>
            <a:r>
              <a:rPr lang="en-IN" sz="1600" dirty="0" err="1">
                <a:latin typeface="Times New Roman" panose="02020603050405020304" pitchFamily="18" charset="0"/>
                <a:cs typeface="Times New Roman" panose="02020603050405020304" pitchFamily="18" charset="0"/>
              </a:rPr>
              <a:t>sns.heatmap</a:t>
            </a:r>
            <a:r>
              <a:rPr lang="en-IN" sz="1600" dirty="0">
                <a:latin typeface="Times New Roman" panose="02020603050405020304" pitchFamily="18" charset="0"/>
                <a:cs typeface="Times New Roman" panose="02020603050405020304" pitchFamily="18" charset="0"/>
              </a:rPr>
              <a:t>(cm, </a:t>
            </a:r>
            <a:r>
              <a:rPr lang="en-IN" sz="1600" dirty="0" err="1">
                <a:latin typeface="Times New Roman" panose="02020603050405020304" pitchFamily="18" charset="0"/>
                <a:cs typeface="Times New Roman" panose="02020603050405020304" pitchFamily="18" charset="0"/>
              </a:rPr>
              <a:t>annot</a:t>
            </a:r>
            <a:r>
              <a:rPr lang="en-IN" sz="1600" dirty="0">
                <a:latin typeface="Times New Roman" panose="02020603050405020304" pitchFamily="18" charset="0"/>
                <a:cs typeface="Times New Roman" panose="02020603050405020304" pitchFamily="18" charset="0"/>
              </a:rPr>
              <a:t>=True)</a:t>
            </a:r>
          </a:p>
          <a:p>
            <a:r>
              <a:rPr lang="en-IN" sz="1600" dirty="0">
                <a:latin typeface="Times New Roman" panose="02020603050405020304" pitchFamily="18" charset="0"/>
                <a:cs typeface="Times New Roman" panose="02020603050405020304" pitchFamily="18" charset="0"/>
              </a:rPr>
              <a:t>A confusion matrix helps to understand the quality of the model. It describes the production of a classification model on a set of test data for which you know the true values. Every row in a confusion matrix portrays an actual class, and every column portrays the predicted class.</a:t>
            </a:r>
          </a:p>
          <a:p>
            <a:endParaRPr lang="en-IN" sz="1600"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Step 6 - Visualizing the </a:t>
            </a:r>
            <a:r>
              <a:rPr lang="en-IN" b="1" dirty="0" smtClean="0">
                <a:latin typeface="Times New Roman" panose="02020603050405020304" pitchFamily="18" charset="0"/>
                <a:cs typeface="Times New Roman" panose="02020603050405020304" pitchFamily="18" charset="0"/>
              </a:rPr>
              <a:t>model</a:t>
            </a:r>
          </a:p>
          <a:p>
            <a:endParaRPr lang="en-IN" b="1" dirty="0">
              <a:latin typeface="Times New Roman" panose="02020603050405020304" pitchFamily="18" charset="0"/>
              <a:cs typeface="Times New Roman" panose="02020603050405020304" pitchFamily="18" charset="0"/>
            </a:endParaRPr>
          </a:p>
          <a:p>
            <a:r>
              <a:rPr lang="en-IN" sz="1600" dirty="0" smtClean="0">
                <a:latin typeface="Times New Roman" panose="02020603050405020304" pitchFamily="18" charset="0"/>
                <a:cs typeface="Times New Roman" panose="02020603050405020304" pitchFamily="18" charset="0"/>
              </a:rPr>
              <a:t>Finally</a:t>
            </a:r>
            <a:r>
              <a:rPr lang="en-IN" sz="1600" dirty="0">
                <a:latin typeface="Times New Roman" panose="02020603050405020304" pitchFamily="18" charset="0"/>
                <a:cs typeface="Times New Roman" panose="02020603050405020304" pitchFamily="18" charset="0"/>
              </a:rPr>
              <a:t>, the below code will help in visualizing the model</a:t>
            </a:r>
            <a:r>
              <a:rPr lang="en-IN" sz="1600" dirty="0" smtClean="0">
                <a:latin typeface="Times New Roman" panose="02020603050405020304" pitchFamily="18" charset="0"/>
                <a:cs typeface="Times New Roman" panose="02020603050405020304" pitchFamily="18" charset="0"/>
              </a:rPr>
              <a:t>.</a:t>
            </a:r>
          </a:p>
          <a:p>
            <a:r>
              <a:rPr lang="en-IN" sz="1600" dirty="0" smtClean="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Visualizing the test dataset </a:t>
            </a:r>
            <a:r>
              <a:rPr lang="en-IN" sz="1600" dirty="0" smtClean="0">
                <a:latin typeface="Times New Roman" panose="02020603050405020304" pitchFamily="18" charset="0"/>
                <a:cs typeface="Times New Roman" panose="02020603050405020304" pitchFamily="18" charset="0"/>
              </a:rPr>
              <a:t>results</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matplotlib.colors</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ColormapListed</a:t>
            </a:r>
            <a:endParaRPr lang="en-IN" sz="1600" dirty="0">
              <a:latin typeface="Times New Roman" panose="02020603050405020304" pitchFamily="18" charset="0"/>
              <a:cs typeface="Times New Roman" panose="02020603050405020304" pitchFamily="18" charset="0"/>
            </a:endParaRPr>
          </a:p>
          <a:p>
            <a:r>
              <a:rPr lang="en-IN" sz="1600" dirty="0" err="1">
                <a:latin typeface="Times New Roman" panose="02020603050405020304" pitchFamily="18" charset="0"/>
                <a:cs typeface="Times New Roman" panose="02020603050405020304" pitchFamily="18" charset="0"/>
              </a:rPr>
              <a:t>X_datsetset</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y_datasetset</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X_test</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y_test</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X1, X2 = </a:t>
            </a:r>
            <a:r>
              <a:rPr lang="en-IN" sz="1600" dirty="0" err="1">
                <a:latin typeface="Times New Roman" panose="02020603050405020304" pitchFamily="18" charset="0"/>
                <a:cs typeface="Times New Roman" panose="02020603050405020304" pitchFamily="18" charset="0"/>
              </a:rPr>
              <a:t>np.meshgrid</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np.arrange</a:t>
            </a:r>
            <a:r>
              <a:rPr lang="en-IN" sz="1600" dirty="0">
                <a:latin typeface="Times New Roman" panose="02020603050405020304" pitchFamily="18" charset="0"/>
                <a:cs typeface="Times New Roman" panose="02020603050405020304" pitchFamily="18" charset="0"/>
              </a:rPr>
              <a:t>(start = </a:t>
            </a:r>
            <a:r>
              <a:rPr lang="en-IN" sz="1600" dirty="0" err="1">
                <a:latin typeface="Times New Roman" panose="02020603050405020304" pitchFamily="18" charset="0"/>
                <a:cs typeface="Times New Roman" panose="02020603050405020304" pitchFamily="18" charset="0"/>
              </a:rPr>
              <a:t>X_dataset</a:t>
            </a:r>
            <a:r>
              <a:rPr lang="en-IN" sz="1600" dirty="0">
                <a:latin typeface="Times New Roman" panose="02020603050405020304" pitchFamily="18" charset="0"/>
                <a:cs typeface="Times New Roman" panose="02020603050405020304" pitchFamily="18" charset="0"/>
              </a:rPr>
              <a:t>[:,0].min()-1, stop = </a:t>
            </a:r>
            <a:r>
              <a:rPr lang="en-IN" sz="1600" dirty="0" err="1">
                <a:latin typeface="Times New Roman" panose="02020603050405020304" pitchFamily="18" charset="0"/>
                <a:cs typeface="Times New Roman" panose="02020603050405020304" pitchFamily="18" charset="0"/>
              </a:rPr>
              <a:t>X_dataset</a:t>
            </a:r>
            <a:r>
              <a:rPr lang="en-IN" sz="1600" dirty="0">
                <a:latin typeface="Times New Roman" panose="02020603050405020304" pitchFamily="18" charset="0"/>
                <a:cs typeface="Times New Roman" panose="02020603050405020304" pitchFamily="18" charset="0"/>
              </a:rPr>
              <a:t>[:. 0].max() + 1, </a:t>
            </a:r>
            <a:endParaRPr lang="en-IN" sz="1600" dirty="0" smtClean="0">
              <a:latin typeface="Times New Roman" panose="02020603050405020304" pitchFamily="18" charset="0"/>
              <a:cs typeface="Times New Roman" panose="02020603050405020304" pitchFamily="18" charset="0"/>
            </a:endParaRPr>
          </a:p>
          <a:p>
            <a:r>
              <a:rPr lang="en-IN" sz="1600" dirty="0" smtClean="0">
                <a:latin typeface="Times New Roman" panose="02020603050405020304" pitchFamily="18" charset="0"/>
                <a:cs typeface="Times New Roman" panose="02020603050405020304" pitchFamily="18" charset="0"/>
              </a:rPr>
              <a:t>step =</a:t>
            </a:r>
            <a:r>
              <a:rPr lang="en-IN" sz="1600" dirty="0" err="1" smtClean="0">
                <a:latin typeface="Times New Roman" panose="02020603050405020304" pitchFamily="18" charset="0"/>
                <a:cs typeface="Times New Roman" panose="02020603050405020304" pitchFamily="18" charset="0"/>
              </a:rPr>
              <a:t>np.arrange</a:t>
            </a:r>
            <a:r>
              <a:rPr lang="en-IN" sz="1600" dirty="0" smtClean="0">
                <a:latin typeface="Times New Roman" panose="02020603050405020304" pitchFamily="18" charset="0"/>
                <a:cs typeface="Times New Roman" panose="02020603050405020304" pitchFamily="18" charset="0"/>
              </a:rPr>
              <a:t>(start </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X_dataset</a:t>
            </a:r>
            <a:r>
              <a:rPr lang="en-IN" sz="1600" dirty="0">
                <a:latin typeface="Times New Roman" panose="02020603050405020304" pitchFamily="18" charset="0"/>
                <a:cs typeface="Times New Roman" panose="02020603050405020304" pitchFamily="18" charset="0"/>
              </a:rPr>
              <a:t>[:, 1[.min() -1, stop = </a:t>
            </a:r>
            <a:r>
              <a:rPr lang="en-IN" sz="1600" dirty="0" err="1">
                <a:latin typeface="Times New Roman" panose="02020603050405020304" pitchFamily="18" charset="0"/>
                <a:cs typeface="Times New Roman" panose="02020603050405020304" pitchFamily="18" charset="0"/>
              </a:rPr>
              <a:t>X_dataset</a:t>
            </a:r>
            <a:r>
              <a:rPr lang="en-IN" sz="1600" dirty="0">
                <a:latin typeface="Times New Roman" panose="02020603050405020304" pitchFamily="18" charset="0"/>
                <a:cs typeface="Times New Roman" panose="02020603050405020304" pitchFamily="18" charset="0"/>
              </a:rPr>
              <a:t>[:, 1].max() +1, step = 0.02))</a:t>
            </a:r>
          </a:p>
          <a:p>
            <a:r>
              <a:rPr lang="en-IN" sz="1600" dirty="0" err="1">
                <a:latin typeface="Times New Roman" panose="02020603050405020304" pitchFamily="18" charset="0"/>
                <a:cs typeface="Times New Roman" panose="02020603050405020304" pitchFamily="18" charset="0"/>
              </a:rPr>
              <a:t>plt.contourf</a:t>
            </a:r>
            <a:r>
              <a:rPr lang="en-IN" sz="1600" dirty="0">
                <a:latin typeface="Times New Roman" panose="02020603050405020304" pitchFamily="18" charset="0"/>
                <a:cs typeface="Times New Roman" panose="02020603050405020304" pitchFamily="18" charset="0"/>
              </a:rPr>
              <a:t>(X1, X2, </a:t>
            </a:r>
            <a:r>
              <a:rPr lang="en-IN" sz="1600" dirty="0" err="1">
                <a:latin typeface="Times New Roman" panose="02020603050405020304" pitchFamily="18" charset="0"/>
                <a:cs typeface="Times New Roman" panose="02020603050405020304" pitchFamily="18" charset="0"/>
              </a:rPr>
              <a:t>Classifier.predict</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np.array</a:t>
            </a:r>
            <a:r>
              <a:rPr lang="en-IN" sz="1600" dirty="0">
                <a:latin typeface="Times New Roman" panose="02020603050405020304" pitchFamily="18" charset="0"/>
                <a:cs typeface="Times New Roman" panose="02020603050405020304" pitchFamily="18" charset="0"/>
              </a:rPr>
              <a:t>([X1.ravel(), X2.ravel()].T).</a:t>
            </a:r>
            <a:r>
              <a:rPr lang="en-IN" sz="1600" dirty="0" err="1">
                <a:latin typeface="Times New Roman" panose="02020603050405020304" pitchFamily="18" charset="0"/>
                <a:cs typeface="Times New Roman" panose="02020603050405020304" pitchFamily="18" charset="0"/>
              </a:rPr>
              <a:t>rescape</a:t>
            </a:r>
            <a:r>
              <a:rPr lang="en-IN" sz="1600" dirty="0">
                <a:latin typeface="Times New Roman" panose="02020603050405020304" pitchFamily="18" charset="0"/>
                <a:cs typeface="Times New Roman" panose="02020603050405020304" pitchFamily="18" charset="0"/>
              </a:rPr>
              <a:t>(X1.shape),</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85830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70DCF93-6BDC-A85F-7E5A-3C5F4B689369}"/>
              </a:ext>
            </a:extLst>
          </p:cNvPr>
          <p:cNvSpPr>
            <a:spLocks noGrp="1"/>
          </p:cNvSpPr>
          <p:nvPr>
            <p:ph type="title"/>
          </p:nvPr>
        </p:nvSpPr>
        <p:spPr>
          <a:xfrm>
            <a:off x="729343" y="2759982"/>
            <a:ext cx="3393233" cy="1341114"/>
          </a:xfrm>
        </p:spPr>
        <p:txBody>
          <a:bodyPr/>
          <a:lstStyle/>
          <a:p>
            <a:r>
              <a:rPr lang="en-US" dirty="0">
                <a:latin typeface="Times New Roman"/>
                <a:cs typeface="Calibri Light"/>
              </a:rPr>
              <a:t>Naïve Bayes</a:t>
            </a:r>
            <a:endParaRPr lang="en-US">
              <a:latin typeface="Times New Roman"/>
              <a:cs typeface="Times New Roman"/>
            </a:endParaRPr>
          </a:p>
        </p:txBody>
      </p:sp>
      <p:pic>
        <p:nvPicPr>
          <p:cNvPr id="5" name="Picture 5" descr="Diagram&#10;&#10;Description automatically generated">
            <a:extLst>
              <a:ext uri="{FF2B5EF4-FFF2-40B4-BE49-F238E27FC236}">
                <a16:creationId xmlns="" xmlns:a16="http://schemas.microsoft.com/office/drawing/2014/main" id="{18C53D4E-A090-5505-4804-5A14E1220CC4}"/>
              </a:ext>
            </a:extLst>
          </p:cNvPr>
          <p:cNvPicPr>
            <a:picLocks noChangeAspect="1"/>
          </p:cNvPicPr>
          <p:nvPr/>
        </p:nvPicPr>
        <p:blipFill>
          <a:blip r:embed="rId2"/>
          <a:stretch>
            <a:fillRect/>
          </a:stretch>
        </p:blipFill>
        <p:spPr>
          <a:xfrm>
            <a:off x="6277583" y="198154"/>
            <a:ext cx="4591260" cy="6461032"/>
          </a:xfrm>
          <a:prstGeom prst="rect">
            <a:avLst/>
          </a:prstGeom>
        </p:spPr>
      </p:pic>
    </p:spTree>
    <p:extLst>
      <p:ext uri="{BB962C8B-B14F-4D97-AF65-F5344CB8AC3E}">
        <p14:creationId xmlns:p14="http://schemas.microsoft.com/office/powerpoint/2010/main" val="33527979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Naïve Bayes</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26278" t="20936" r="6732" b="21761"/>
          <a:stretch/>
        </p:blipFill>
        <p:spPr>
          <a:xfrm>
            <a:off x="964606" y="1690688"/>
            <a:ext cx="10262787" cy="4938037"/>
          </a:xfrm>
          <a:prstGeom prst="rect">
            <a:avLst/>
          </a:prstGeom>
        </p:spPr>
      </p:pic>
    </p:spTree>
    <p:extLst>
      <p:ext uri="{BB962C8B-B14F-4D97-AF65-F5344CB8AC3E}">
        <p14:creationId xmlns:p14="http://schemas.microsoft.com/office/powerpoint/2010/main" val="448565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24B42991-367B-A8B4-D8CF-9E364BB1E458}"/>
              </a:ext>
            </a:extLst>
          </p:cNvPr>
          <p:cNvSpPr>
            <a:spLocks noGrp="1"/>
          </p:cNvSpPr>
          <p:nvPr>
            <p:ph type="title"/>
          </p:nvPr>
        </p:nvSpPr>
        <p:spPr>
          <a:xfrm>
            <a:off x="643467" y="321734"/>
            <a:ext cx="10905066" cy="1135737"/>
          </a:xfrm>
        </p:spPr>
        <p:txBody>
          <a:bodyPr>
            <a:normAutofit/>
          </a:bodyPr>
          <a:lstStyle/>
          <a:p>
            <a:r>
              <a:rPr lang="en-US" sz="3600" u="sng" dirty="0">
                <a:latin typeface="Times New Roman"/>
                <a:cs typeface="Times New Roman"/>
              </a:rPr>
              <a:t>RANDOM FOREST</a:t>
            </a:r>
          </a:p>
        </p:txBody>
      </p:sp>
      <p:sp>
        <p:nvSpPr>
          <p:cNvPr id="3" name="Content Placeholder 2">
            <a:extLst>
              <a:ext uri="{FF2B5EF4-FFF2-40B4-BE49-F238E27FC236}">
                <a16:creationId xmlns="" xmlns:a16="http://schemas.microsoft.com/office/drawing/2014/main" id="{29D101AF-D88D-C811-5CAC-75FE47B834AD}"/>
              </a:ext>
            </a:extLst>
          </p:cNvPr>
          <p:cNvSpPr>
            <a:spLocks noGrp="1"/>
          </p:cNvSpPr>
          <p:nvPr>
            <p:ph idx="1"/>
          </p:nvPr>
        </p:nvSpPr>
        <p:spPr>
          <a:xfrm>
            <a:off x="643469" y="1782981"/>
            <a:ext cx="4008384" cy="4393982"/>
          </a:xfrm>
        </p:spPr>
        <p:txBody>
          <a:bodyPr vert="horz" lIns="0" tIns="0" rIns="0" bIns="0" rtlCol="0" anchor="t">
            <a:noAutofit/>
          </a:bodyPr>
          <a:lstStyle/>
          <a:p>
            <a:pPr>
              <a:buFont typeface="Courier New" panose="020B0604020202020204" pitchFamily="34" charset="0"/>
              <a:buChar char="o"/>
            </a:pPr>
            <a:r>
              <a:rPr lang="en-US" sz="2200" dirty="0">
                <a:latin typeface="Times New Roman"/>
                <a:cs typeface="Times New Roman"/>
              </a:rPr>
              <a:t>Using the given dataset, separate the given set into multiple different sets.</a:t>
            </a:r>
          </a:p>
          <a:p>
            <a:pPr>
              <a:buFont typeface="Courier New" panose="020B0604020202020204" pitchFamily="34" charset="0"/>
              <a:buChar char="o"/>
            </a:pPr>
            <a:r>
              <a:rPr lang="en-US" sz="2200" dirty="0">
                <a:latin typeface="Times New Roman"/>
                <a:cs typeface="Times New Roman"/>
              </a:rPr>
              <a:t>Using the different sets, decision trees are generated. </a:t>
            </a:r>
          </a:p>
          <a:p>
            <a:pPr>
              <a:buFont typeface="Courier New" panose="020B0604020202020204" pitchFamily="34" charset="0"/>
              <a:buChar char="o"/>
            </a:pPr>
            <a:r>
              <a:rPr lang="en-US" sz="2200" dirty="0">
                <a:latin typeface="Times New Roman"/>
                <a:cs typeface="Times New Roman"/>
              </a:rPr>
              <a:t>Usually, 100 different decision trees are generated. These decision trees generate the output.</a:t>
            </a:r>
          </a:p>
          <a:p>
            <a:pPr>
              <a:buFont typeface="Courier New" panose="020B0604020202020204" pitchFamily="34" charset="0"/>
              <a:buChar char="o"/>
            </a:pPr>
            <a:r>
              <a:rPr lang="en-US" sz="2200" dirty="0">
                <a:latin typeface="Times New Roman"/>
                <a:cs typeface="Times New Roman"/>
              </a:rPr>
              <a:t>Then the output from different trees are taken together and an average is generated which is taken as the output.</a:t>
            </a:r>
          </a:p>
          <a:p>
            <a:pPr>
              <a:buFont typeface="Courier New" panose="020B0604020202020204" pitchFamily="34" charset="0"/>
              <a:buChar char="o"/>
            </a:pPr>
            <a:endParaRPr lang="en-US" sz="2000" dirty="0"/>
          </a:p>
        </p:txBody>
      </p:sp>
      <p:grpSp>
        <p:nvGrpSpPr>
          <p:cNvPr id="18" name="Group 10">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2" name="Isosceles Triangle 11">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descr="Diagram&#10;&#10;Description automatically generated">
            <a:extLst>
              <a:ext uri="{FF2B5EF4-FFF2-40B4-BE49-F238E27FC236}">
                <a16:creationId xmlns="" xmlns:a16="http://schemas.microsoft.com/office/drawing/2014/main" id="{16F69654-E758-2106-016C-BECB8C830844}"/>
              </a:ext>
            </a:extLst>
          </p:cNvPr>
          <p:cNvPicPr>
            <a:picLocks noChangeAspect="1"/>
          </p:cNvPicPr>
          <p:nvPr/>
        </p:nvPicPr>
        <p:blipFill>
          <a:blip r:embed="rId2"/>
          <a:stretch>
            <a:fillRect/>
          </a:stretch>
        </p:blipFill>
        <p:spPr>
          <a:xfrm>
            <a:off x="5295320" y="671591"/>
            <a:ext cx="6253212" cy="5402794"/>
          </a:xfrm>
          <a:prstGeom prst="rect">
            <a:avLst/>
          </a:prstGeom>
        </p:spPr>
      </p:pic>
      <p:grpSp>
        <p:nvGrpSpPr>
          <p:cNvPr id="15" name="Group 14">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6" name="Rectangle 15">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718653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D823D7A-3454-DB01-E48D-6787676B2270}"/>
              </a:ext>
            </a:extLst>
          </p:cNvPr>
          <p:cNvSpPr>
            <a:spLocks noGrp="1"/>
          </p:cNvSpPr>
          <p:nvPr>
            <p:ph type="title"/>
          </p:nvPr>
        </p:nvSpPr>
        <p:spPr/>
        <p:txBody>
          <a:bodyPr/>
          <a:lstStyle/>
          <a:p>
            <a:r>
              <a:rPr lang="en-IN" b="1">
                <a:latin typeface="Times New Roman"/>
                <a:ea typeface="+mj-lt"/>
                <a:cs typeface="+mj-lt"/>
              </a:rPr>
              <a:t>INDEX</a:t>
            </a:r>
            <a:endParaRPr lang="en-US"/>
          </a:p>
        </p:txBody>
      </p:sp>
      <p:sp>
        <p:nvSpPr>
          <p:cNvPr id="3" name="Content Placeholder 2">
            <a:extLst>
              <a:ext uri="{FF2B5EF4-FFF2-40B4-BE49-F238E27FC236}">
                <a16:creationId xmlns="" xmlns:a16="http://schemas.microsoft.com/office/drawing/2014/main" id="{63257999-5282-370C-3797-A952BCABE3D8}"/>
              </a:ext>
            </a:extLst>
          </p:cNvPr>
          <p:cNvSpPr>
            <a:spLocks noGrp="1"/>
          </p:cNvSpPr>
          <p:nvPr>
            <p:ph idx="1"/>
          </p:nvPr>
        </p:nvSpPr>
        <p:spPr/>
        <p:txBody>
          <a:bodyPr vert="horz" lIns="91440" tIns="45720" rIns="91440" bIns="45720" rtlCol="0" anchor="t">
            <a:normAutofit lnSpcReduction="10000"/>
          </a:bodyPr>
          <a:lstStyle/>
          <a:p>
            <a:r>
              <a:rPr lang="en-IN" dirty="0">
                <a:latin typeface="Times New Roman"/>
                <a:ea typeface="+mn-lt"/>
                <a:cs typeface="+mn-lt"/>
              </a:rPr>
              <a:t>Requirements</a:t>
            </a:r>
            <a:endParaRPr lang="en-US" dirty="0" err="1">
              <a:latin typeface="Times New Roman"/>
              <a:ea typeface="+mn-lt"/>
              <a:cs typeface="+mn-lt"/>
            </a:endParaRPr>
          </a:p>
          <a:p>
            <a:r>
              <a:rPr lang="en-IN" dirty="0">
                <a:latin typeface="Times New Roman"/>
                <a:ea typeface="+mn-lt"/>
                <a:cs typeface="+mn-lt"/>
              </a:rPr>
              <a:t>Introduction</a:t>
            </a:r>
          </a:p>
          <a:p>
            <a:r>
              <a:rPr lang="en-IN" dirty="0">
                <a:latin typeface="Times New Roman"/>
                <a:ea typeface="+mn-lt"/>
                <a:cs typeface="+mn-lt"/>
              </a:rPr>
              <a:t>Literature survey</a:t>
            </a:r>
            <a:endParaRPr lang="en-US" dirty="0">
              <a:latin typeface="Times New Roman"/>
              <a:ea typeface="+mn-lt"/>
              <a:cs typeface="+mn-lt"/>
            </a:endParaRPr>
          </a:p>
          <a:p>
            <a:r>
              <a:rPr lang="en-IN" dirty="0">
                <a:latin typeface="Times New Roman"/>
                <a:ea typeface="+mn-lt"/>
                <a:cs typeface="+mn-lt"/>
              </a:rPr>
              <a:t>System Design</a:t>
            </a:r>
          </a:p>
          <a:p>
            <a:r>
              <a:rPr lang="en-IN" dirty="0">
                <a:latin typeface="Times New Roman"/>
                <a:ea typeface="+mn-lt"/>
                <a:cs typeface="+mn-lt"/>
              </a:rPr>
              <a:t>Problem statement</a:t>
            </a:r>
            <a:endParaRPr lang="en-US" dirty="0">
              <a:latin typeface="Times New Roman"/>
              <a:ea typeface="+mn-lt"/>
              <a:cs typeface="+mn-lt"/>
            </a:endParaRPr>
          </a:p>
          <a:p>
            <a:r>
              <a:rPr lang="en-IN" dirty="0">
                <a:latin typeface="Times New Roman"/>
                <a:ea typeface="+mn-lt"/>
                <a:cs typeface="+mn-lt"/>
              </a:rPr>
              <a:t>Objectives</a:t>
            </a:r>
            <a:endParaRPr lang="en-US" dirty="0">
              <a:latin typeface="Times New Roman"/>
              <a:ea typeface="+mn-lt"/>
              <a:cs typeface="+mn-lt"/>
            </a:endParaRPr>
          </a:p>
          <a:p>
            <a:r>
              <a:rPr lang="en-IN" dirty="0">
                <a:latin typeface="Times New Roman"/>
                <a:ea typeface="+mn-lt"/>
                <a:cs typeface="+mn-lt"/>
              </a:rPr>
              <a:t>Methodology</a:t>
            </a:r>
          </a:p>
          <a:p>
            <a:r>
              <a:rPr lang="en-IN" dirty="0">
                <a:latin typeface="Times New Roman"/>
                <a:ea typeface="+mn-lt"/>
                <a:cs typeface="+mn-lt"/>
              </a:rPr>
              <a:t>Conclusion</a:t>
            </a:r>
          </a:p>
          <a:p>
            <a:r>
              <a:rPr lang="en-IN" dirty="0">
                <a:latin typeface="Times New Roman"/>
                <a:ea typeface="+mn-lt"/>
                <a:cs typeface="+mn-lt"/>
              </a:rPr>
              <a:t>References</a:t>
            </a:r>
            <a:endParaRPr lang="en-US" dirty="0">
              <a:latin typeface="Times New Roman"/>
            </a:endParaRPr>
          </a:p>
        </p:txBody>
      </p:sp>
    </p:spTree>
    <p:extLst>
      <p:ext uri="{BB962C8B-B14F-4D97-AF65-F5344CB8AC3E}">
        <p14:creationId xmlns:p14="http://schemas.microsoft.com/office/powerpoint/2010/main" val="42133740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Algorithm – Random Forest</a:t>
            </a:r>
            <a:endParaRPr lang="en-IN"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37488" y="1726250"/>
            <a:ext cx="10536964" cy="369331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following steps explain the working Random Forest Algorithm:</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1</a:t>
            </a:r>
            <a:r>
              <a:rPr lang="en-US" b="1" dirty="0" smtClean="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Select random samples from a given data or training set.</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2: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This </a:t>
            </a:r>
            <a:r>
              <a:rPr lang="en-US" sz="1600" dirty="0">
                <a:latin typeface="Times New Roman" panose="02020603050405020304" pitchFamily="18" charset="0"/>
                <a:cs typeface="Times New Roman" panose="02020603050405020304" pitchFamily="18" charset="0"/>
              </a:rPr>
              <a:t>algorithm will construct a decision tree for every training data.</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3: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Voting </a:t>
            </a:r>
            <a:r>
              <a:rPr lang="en-US" sz="1600" dirty="0">
                <a:latin typeface="Times New Roman" panose="02020603050405020304" pitchFamily="18" charset="0"/>
                <a:cs typeface="Times New Roman" panose="02020603050405020304" pitchFamily="18" charset="0"/>
              </a:rPr>
              <a:t>will take place by averaging the decision tree.</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4: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Finally</a:t>
            </a:r>
            <a:r>
              <a:rPr lang="en-US" sz="1600" dirty="0">
                <a:latin typeface="Times New Roman" panose="02020603050405020304" pitchFamily="18" charset="0"/>
                <a:cs typeface="Times New Roman" panose="02020603050405020304" pitchFamily="18" charset="0"/>
              </a:rPr>
              <a:t>, select the most voted prediction result as the final prediction result</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6126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7059" y="2995590"/>
            <a:ext cx="3932237" cy="857294"/>
          </a:xfrm>
        </p:spPr>
        <p:txBody>
          <a:bodyPr>
            <a:normAutofit/>
          </a:bodyPr>
          <a:lstStyle/>
          <a:p>
            <a:r>
              <a:rPr lang="en-US" sz="4400" dirty="0" smtClean="0">
                <a:latin typeface="Times New Roman" panose="02020603050405020304" pitchFamily="18" charset="0"/>
                <a:cs typeface="Times New Roman" panose="02020603050405020304" pitchFamily="18" charset="0"/>
              </a:rPr>
              <a:t>Random Forest</a:t>
            </a:r>
            <a:endParaRPr lang="en-IN" sz="4400" dirty="0">
              <a:latin typeface="Times New Roman" panose="02020603050405020304" pitchFamily="18" charset="0"/>
              <a:cs typeface="Times New Roman" panose="02020603050405020304" pitchFamily="18" charset="0"/>
            </a:endParaRPr>
          </a:p>
        </p:txBody>
      </p:sp>
      <p:pic>
        <p:nvPicPr>
          <p:cNvPr id="3074" name="Picture 2" descr="https://www.researchgate.net/profile/Xiaowei-Guan/publication/225055544/figure/fig1/AS:214036726718464@1428041740040/Flowchart-of-the-Splitting-Random-Forest-SRF-Algorith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9341" y="639789"/>
            <a:ext cx="4181899" cy="5568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63523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Random Forest</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26413" t="15948" r="5941" b="25393"/>
          <a:stretch/>
        </p:blipFill>
        <p:spPr>
          <a:xfrm>
            <a:off x="838200" y="1606609"/>
            <a:ext cx="10515600" cy="5129193"/>
          </a:xfrm>
          <a:prstGeom prst="rect">
            <a:avLst/>
          </a:prstGeom>
        </p:spPr>
      </p:pic>
    </p:spTree>
    <p:extLst>
      <p:ext uri="{BB962C8B-B14F-4D97-AF65-F5344CB8AC3E}">
        <p14:creationId xmlns:p14="http://schemas.microsoft.com/office/powerpoint/2010/main" val="2350620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63A6399-7178-D87B-507B-79DE6AD97040}"/>
              </a:ext>
            </a:extLst>
          </p:cNvPr>
          <p:cNvSpPr>
            <a:spLocks noGrp="1"/>
          </p:cNvSpPr>
          <p:nvPr>
            <p:ph type="title"/>
          </p:nvPr>
        </p:nvSpPr>
        <p:spPr>
          <a:xfrm>
            <a:off x="643467" y="321734"/>
            <a:ext cx="10905066" cy="1135737"/>
          </a:xfrm>
        </p:spPr>
        <p:txBody>
          <a:bodyPr>
            <a:normAutofit/>
          </a:bodyPr>
          <a:lstStyle/>
          <a:p>
            <a:r>
              <a:rPr lang="en-US" sz="3600" u="sng" dirty="0">
                <a:latin typeface="Times New Roman"/>
                <a:ea typeface="+mj-lt"/>
                <a:cs typeface="+mj-lt"/>
              </a:rPr>
              <a:t>KNN – K NEAREST NEIGHBOR</a:t>
            </a:r>
            <a:endParaRPr lang="en-US" sz="3600" u="sng" dirty="0">
              <a:latin typeface="Times New Roman"/>
              <a:cs typeface="Times New Roman"/>
            </a:endParaRPr>
          </a:p>
        </p:txBody>
      </p:sp>
      <p:sp>
        <p:nvSpPr>
          <p:cNvPr id="3" name="Content Placeholder 2">
            <a:extLst>
              <a:ext uri="{FF2B5EF4-FFF2-40B4-BE49-F238E27FC236}">
                <a16:creationId xmlns="" xmlns:a16="http://schemas.microsoft.com/office/drawing/2014/main" id="{7D2E0628-B356-A443-A767-F0B472DBA745}"/>
              </a:ext>
            </a:extLst>
          </p:cNvPr>
          <p:cNvSpPr>
            <a:spLocks noGrp="1"/>
          </p:cNvSpPr>
          <p:nvPr>
            <p:ph idx="1"/>
          </p:nvPr>
        </p:nvSpPr>
        <p:spPr>
          <a:xfrm>
            <a:off x="643469" y="1782981"/>
            <a:ext cx="4008384" cy="4393982"/>
          </a:xfrm>
        </p:spPr>
        <p:txBody>
          <a:bodyPr vert="horz" lIns="0" tIns="0" rIns="0" bIns="0" rtlCol="0" anchor="t">
            <a:normAutofit/>
          </a:bodyPr>
          <a:lstStyle/>
          <a:p>
            <a:r>
              <a:rPr lang="en-US" sz="2200" dirty="0">
                <a:latin typeface="Times New Roman"/>
                <a:ea typeface="+mn-lt"/>
                <a:cs typeface="+mn-lt"/>
              </a:rPr>
              <a:t>K-Nearest Neighbour is one of the simplest Machine Learning algorithms based on Supervised Learning technique.</a:t>
            </a:r>
          </a:p>
          <a:p>
            <a:pPr>
              <a:buFont typeface="Courier New" panose="020B0604020202020204" pitchFamily="34" charset="0"/>
              <a:buChar char="o"/>
            </a:pPr>
            <a:r>
              <a:rPr lang="en-US" sz="2200" dirty="0">
                <a:latin typeface="Times New Roman"/>
                <a:ea typeface="+mn-lt"/>
                <a:cs typeface="+mn-lt"/>
              </a:rPr>
              <a:t>K-NN algorithm assumes the similarity between the new case/data and available cases and put the new case into the category that is most like the available categories.</a:t>
            </a:r>
            <a:endParaRPr lang="en-US" sz="2200" dirty="0">
              <a:latin typeface="Times New Roman"/>
              <a:cs typeface="Times New Roman"/>
            </a:endParaRPr>
          </a:p>
          <a:p>
            <a:pPr>
              <a:buFont typeface="Courier New" panose="020B0604020202020204" pitchFamily="34" charset="0"/>
              <a:buChar char="o"/>
            </a:pPr>
            <a:r>
              <a:rPr lang="en-US" sz="2200" dirty="0">
                <a:latin typeface="Times New Roman"/>
                <a:cs typeface="Times New Roman"/>
              </a:rPr>
              <a:t>The category is chosen based on the nearest </a:t>
            </a:r>
            <a:r>
              <a:rPr lang="en-US" sz="2200" dirty="0">
                <a:latin typeface="Times New Roman"/>
              </a:rPr>
              <a:t/>
            </a:r>
            <a:br>
              <a:rPr lang="en-US" sz="2200" dirty="0">
                <a:latin typeface="Times New Roman"/>
              </a:rPr>
            </a:br>
            <a:r>
              <a:rPr lang="en-US" sz="2200" dirty="0">
                <a:latin typeface="Times New Roman"/>
                <a:cs typeface="Times New Roman"/>
              </a:rPr>
              <a:t>sorted category.</a:t>
            </a:r>
          </a:p>
          <a:p>
            <a:pPr>
              <a:buFont typeface="Courier New" panose="020B0604020202020204" pitchFamily="34" charset="0"/>
              <a:buChar char="o"/>
            </a:pPr>
            <a:endParaRPr lang="en-US" sz="2000" dirty="0"/>
          </a:p>
          <a:p>
            <a:pPr>
              <a:buFont typeface="Courier New" panose="020B0604020202020204" pitchFamily="34" charset="0"/>
              <a:buChar char="o"/>
            </a:pPr>
            <a:endParaRPr lang="en-US" sz="2000" dirty="0"/>
          </a:p>
          <a:p>
            <a:pPr>
              <a:buFont typeface="Courier New" panose="020B0604020202020204" pitchFamily="34" charset="0"/>
              <a:buChar char="o"/>
            </a:pPr>
            <a:endParaRPr lang="en-US" sz="2000" dirty="0"/>
          </a:p>
          <a:p>
            <a:endParaRPr lang="en-US" sz="2000" dirty="0"/>
          </a:p>
          <a:p>
            <a:pPr>
              <a:buFont typeface="Courier New" panose="020B0604020202020204" pitchFamily="34" charset="0"/>
              <a:buChar char="o"/>
            </a:pPr>
            <a:endParaRPr lang="en-US" sz="2000" dirty="0"/>
          </a:p>
        </p:txBody>
      </p:sp>
      <p:grpSp>
        <p:nvGrpSpPr>
          <p:cNvPr id="11" name="Group 10">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2" name="Isosceles Triangle 11">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descr="Diagram&#10;&#10;Description automatically generated">
            <a:extLst>
              <a:ext uri="{FF2B5EF4-FFF2-40B4-BE49-F238E27FC236}">
                <a16:creationId xmlns="" xmlns:a16="http://schemas.microsoft.com/office/drawing/2014/main" id="{E2134DC9-27EA-2F88-C690-E6EBE7F26E3B}"/>
              </a:ext>
            </a:extLst>
          </p:cNvPr>
          <p:cNvPicPr>
            <a:picLocks noChangeAspect="1"/>
          </p:cNvPicPr>
          <p:nvPr/>
        </p:nvPicPr>
        <p:blipFill>
          <a:blip r:embed="rId2"/>
          <a:stretch>
            <a:fillRect/>
          </a:stretch>
        </p:blipFill>
        <p:spPr>
          <a:xfrm>
            <a:off x="5295320" y="1405359"/>
            <a:ext cx="6253212" cy="4977177"/>
          </a:xfrm>
          <a:prstGeom prst="rect">
            <a:avLst/>
          </a:prstGeom>
        </p:spPr>
      </p:pic>
      <p:grpSp>
        <p:nvGrpSpPr>
          <p:cNvPr id="15" name="Group 14">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6" name="Rectangle 15">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963799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Algorithm - KNN</a:t>
            </a:r>
            <a:endParaRPr lang="en-IN"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37488" y="1700613"/>
            <a:ext cx="10519873" cy="3970318"/>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K-NN working can be explained on the basis of the below algorithm:</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Step-1: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Select </a:t>
            </a:r>
            <a:r>
              <a:rPr lang="en-US" sz="1600" dirty="0">
                <a:latin typeface="Times New Roman" panose="02020603050405020304" pitchFamily="18" charset="0"/>
                <a:cs typeface="Times New Roman" panose="02020603050405020304" pitchFamily="18" charset="0"/>
              </a:rPr>
              <a:t>the number K of the neighbors</a:t>
            </a:r>
          </a:p>
          <a:p>
            <a:r>
              <a:rPr lang="en-US" b="1" dirty="0">
                <a:latin typeface="Times New Roman" panose="02020603050405020304" pitchFamily="18" charset="0"/>
                <a:cs typeface="Times New Roman" panose="02020603050405020304" pitchFamily="18" charset="0"/>
              </a:rPr>
              <a:t>Step-2: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Calculate </a:t>
            </a:r>
            <a:r>
              <a:rPr lang="en-US" sz="1600" dirty="0">
                <a:latin typeface="Times New Roman" panose="02020603050405020304" pitchFamily="18" charset="0"/>
                <a:cs typeface="Times New Roman" panose="02020603050405020304" pitchFamily="18" charset="0"/>
              </a:rPr>
              <a:t>the Euclidean distance of K number of neighbors</a:t>
            </a:r>
          </a:p>
          <a:p>
            <a:r>
              <a:rPr lang="en-US" b="1" dirty="0">
                <a:latin typeface="Times New Roman" panose="02020603050405020304" pitchFamily="18" charset="0"/>
                <a:cs typeface="Times New Roman" panose="02020603050405020304" pitchFamily="18" charset="0"/>
              </a:rPr>
              <a:t>Step-3: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Take </a:t>
            </a:r>
            <a:r>
              <a:rPr lang="en-US" sz="1600" dirty="0">
                <a:latin typeface="Times New Roman" panose="02020603050405020304" pitchFamily="18" charset="0"/>
                <a:cs typeface="Times New Roman" panose="02020603050405020304" pitchFamily="18" charset="0"/>
              </a:rPr>
              <a:t>the K nearest neighbors as per the calculated Euclidean distance.</a:t>
            </a:r>
          </a:p>
          <a:p>
            <a:r>
              <a:rPr lang="en-US" b="1" dirty="0">
                <a:latin typeface="Times New Roman" panose="02020603050405020304" pitchFamily="18" charset="0"/>
                <a:cs typeface="Times New Roman" panose="02020603050405020304" pitchFamily="18" charset="0"/>
              </a:rPr>
              <a:t>Step-4: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Among </a:t>
            </a:r>
            <a:r>
              <a:rPr lang="en-US" sz="1600" dirty="0">
                <a:latin typeface="Times New Roman" panose="02020603050405020304" pitchFamily="18" charset="0"/>
                <a:cs typeface="Times New Roman" panose="02020603050405020304" pitchFamily="18" charset="0"/>
              </a:rPr>
              <a:t>these k neighbors, count the number of the data points in each category.</a:t>
            </a:r>
          </a:p>
          <a:p>
            <a:r>
              <a:rPr lang="en-US" b="1" dirty="0">
                <a:latin typeface="Times New Roman" panose="02020603050405020304" pitchFamily="18" charset="0"/>
                <a:cs typeface="Times New Roman" panose="02020603050405020304" pitchFamily="18" charset="0"/>
              </a:rPr>
              <a:t>Step-5: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Assign </a:t>
            </a:r>
            <a:r>
              <a:rPr lang="en-US" sz="1600" dirty="0">
                <a:latin typeface="Times New Roman" panose="02020603050405020304" pitchFamily="18" charset="0"/>
                <a:cs typeface="Times New Roman" panose="02020603050405020304" pitchFamily="18" charset="0"/>
              </a:rPr>
              <a:t>the new data points to that category for which the number of the neighbor is maximum</a:t>
            </a:r>
            <a:r>
              <a:rPr lang="en-US" dirty="0">
                <a:latin typeface="Times New Roman" panose="02020603050405020304" pitchFamily="18" charset="0"/>
                <a:cs typeface="Times New Roman" panose="02020603050405020304" pitchFamily="18" charset="0"/>
              </a:rPr>
              <a:t>.</a:t>
            </a:r>
          </a:p>
          <a:p>
            <a:r>
              <a:rPr lang="en-US" b="1" dirty="0">
                <a:latin typeface="Times New Roman" panose="02020603050405020304" pitchFamily="18" charset="0"/>
                <a:cs typeface="Times New Roman" panose="02020603050405020304" pitchFamily="18" charset="0"/>
              </a:rPr>
              <a:t>Step-6: </a:t>
            </a:r>
            <a:endParaRPr lang="en-US" b="1"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Our </a:t>
            </a:r>
            <a:r>
              <a:rPr lang="en-US" sz="1600" dirty="0">
                <a:latin typeface="Times New Roman" panose="02020603050405020304" pitchFamily="18" charset="0"/>
                <a:cs typeface="Times New Roman" panose="02020603050405020304" pitchFamily="18" charset="0"/>
              </a:rPr>
              <a:t>model is ready.</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22796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2228" y="2315910"/>
            <a:ext cx="4529271" cy="1390828"/>
          </a:xfrm>
        </p:spPr>
        <p:txBody>
          <a:bodyPr>
            <a:normAutofit fontScale="90000"/>
          </a:bodyPr>
          <a:lstStyle/>
          <a:p>
            <a:r>
              <a:rPr lang="en-US" sz="4400" dirty="0" smtClean="0">
                <a:latin typeface="Times New Roman" panose="02020603050405020304" pitchFamily="18" charset="0"/>
                <a:cs typeface="Times New Roman" panose="02020603050405020304" pitchFamily="18" charset="0"/>
              </a:rPr>
              <a:t>KNN –</a:t>
            </a:r>
            <a:br>
              <a:rPr lang="en-US" sz="4400" dirty="0" smtClean="0">
                <a:latin typeface="Times New Roman" panose="02020603050405020304" pitchFamily="18" charset="0"/>
                <a:cs typeface="Times New Roman" panose="02020603050405020304" pitchFamily="18" charset="0"/>
              </a:rPr>
            </a:br>
            <a:r>
              <a:rPr lang="en-US" sz="4400" dirty="0" smtClean="0">
                <a:latin typeface="Times New Roman" panose="02020603050405020304" pitchFamily="18" charset="0"/>
                <a:cs typeface="Times New Roman" panose="02020603050405020304" pitchFamily="18" charset="0"/>
              </a:rPr>
              <a:t> K Nearest Neighbor</a:t>
            </a:r>
            <a:endParaRPr lang="en-IN" sz="4400" dirty="0">
              <a:latin typeface="Times New Roman" panose="02020603050405020304" pitchFamily="18" charset="0"/>
              <a:cs typeface="Times New Roman" panose="02020603050405020304" pitchFamily="18" charset="0"/>
            </a:endParaRPr>
          </a:p>
        </p:txBody>
      </p:sp>
      <p:pic>
        <p:nvPicPr>
          <p:cNvPr id="4098" name="Picture 2" descr="Introduction to kNN algorithm by experiment on Khmer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6149" y="222373"/>
            <a:ext cx="4150884" cy="6495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655392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KNN</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30565" t="22091" r="6214" b="22165"/>
          <a:stretch/>
        </p:blipFill>
        <p:spPr>
          <a:xfrm>
            <a:off x="1158825" y="1565328"/>
            <a:ext cx="9874349" cy="4897466"/>
          </a:xfrm>
          <a:prstGeom prst="rect">
            <a:avLst/>
          </a:prstGeom>
        </p:spPr>
      </p:pic>
    </p:spTree>
    <p:extLst>
      <p:ext uri="{BB962C8B-B14F-4D97-AF65-F5344CB8AC3E}">
        <p14:creationId xmlns:p14="http://schemas.microsoft.com/office/powerpoint/2010/main" val="38775121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C004510-4F35-51C8-3261-A4935CFFC317}"/>
              </a:ext>
            </a:extLst>
          </p:cNvPr>
          <p:cNvSpPr>
            <a:spLocks noGrp="1"/>
          </p:cNvSpPr>
          <p:nvPr>
            <p:ph type="title"/>
          </p:nvPr>
        </p:nvSpPr>
        <p:spPr/>
        <p:txBody>
          <a:bodyPr>
            <a:normAutofit/>
          </a:bodyPr>
          <a:lstStyle/>
          <a:p>
            <a:r>
              <a:rPr lang="en-US" sz="4000" u="sng" dirty="0">
                <a:latin typeface="Times New Roman"/>
                <a:ea typeface="+mj-lt"/>
                <a:cs typeface="+mj-lt"/>
              </a:rPr>
              <a:t>CNN – CONVOLUTION NEURAL NETWORK</a:t>
            </a:r>
            <a:endParaRPr lang="en-US" sz="4000" u="sng" dirty="0">
              <a:latin typeface="Times New Roman"/>
              <a:cs typeface="Times New Roman"/>
            </a:endParaRPr>
          </a:p>
        </p:txBody>
      </p:sp>
      <p:sp>
        <p:nvSpPr>
          <p:cNvPr id="3" name="Content Placeholder 2">
            <a:extLst>
              <a:ext uri="{FF2B5EF4-FFF2-40B4-BE49-F238E27FC236}">
                <a16:creationId xmlns="" xmlns:a16="http://schemas.microsoft.com/office/drawing/2014/main" id="{6A99C980-BDB6-88A5-FC04-CE9D2A4713C1}"/>
              </a:ext>
            </a:extLst>
          </p:cNvPr>
          <p:cNvSpPr>
            <a:spLocks noGrp="1"/>
          </p:cNvSpPr>
          <p:nvPr>
            <p:ph idx="1"/>
          </p:nvPr>
        </p:nvSpPr>
        <p:spPr>
          <a:xfrm>
            <a:off x="550863" y="1713763"/>
            <a:ext cx="11090274" cy="4569561"/>
          </a:xfrm>
        </p:spPr>
        <p:txBody>
          <a:bodyPr vert="horz" wrap="square" lIns="0" tIns="0" rIns="0" bIns="0" rtlCol="0" anchor="t">
            <a:normAutofit/>
          </a:bodyPr>
          <a:lstStyle/>
          <a:p>
            <a:pPr>
              <a:lnSpc>
                <a:spcPct val="100000"/>
              </a:lnSpc>
              <a:buFont typeface="Courier New" panose="020B0604020202020204" pitchFamily="34" charset="0"/>
              <a:buChar char="o"/>
            </a:pPr>
            <a:r>
              <a:rPr lang="en-US" dirty="0">
                <a:latin typeface="Times New Roman"/>
                <a:cs typeface="Times New Roman"/>
              </a:rPr>
              <a:t>A large dataset is provided. It is then broken down into small parts. The small parts are given as input to the algorithm.</a:t>
            </a:r>
            <a:endParaRPr lang="en-US" dirty="0">
              <a:latin typeface="Times New Roman"/>
              <a:ea typeface="Calibri" panose="020F0502020204030204"/>
              <a:cs typeface="Times New Roman"/>
            </a:endParaRPr>
          </a:p>
          <a:p>
            <a:pPr>
              <a:lnSpc>
                <a:spcPct val="100000"/>
              </a:lnSpc>
              <a:buFont typeface="Courier New" panose="020B0604020202020204" pitchFamily="34" charset="0"/>
              <a:buChar char="o"/>
            </a:pPr>
            <a:r>
              <a:rPr lang="en-US" dirty="0">
                <a:latin typeface="Times New Roman"/>
                <a:cs typeface="Times New Roman"/>
              </a:rPr>
              <a:t>Similarly, the process is repeated till the entire dataset is traversed. </a:t>
            </a:r>
            <a:endParaRPr lang="en-US" dirty="0">
              <a:latin typeface="Times New Roman"/>
              <a:ea typeface="Calibri" panose="020F0502020204030204"/>
              <a:cs typeface="Times New Roman"/>
            </a:endParaRPr>
          </a:p>
          <a:p>
            <a:pPr>
              <a:lnSpc>
                <a:spcPct val="100000"/>
              </a:lnSpc>
              <a:buFont typeface="Courier New" panose="020B0604020202020204" pitchFamily="34" charset="0"/>
              <a:buChar char="o"/>
            </a:pPr>
            <a:r>
              <a:rPr lang="en-US" dirty="0">
                <a:latin typeface="Times New Roman"/>
                <a:ea typeface="+mn-lt"/>
                <a:cs typeface="+mn-lt"/>
              </a:rPr>
              <a:t>The data is then fed into the model and output from each layer is obtained this step is called feedforward, we then calculate the error. Later, we backpropagate into the model by calculating the derivatives. This step is called Backpropagation which is used to minimize the loss.</a:t>
            </a:r>
          </a:p>
          <a:p>
            <a:pPr>
              <a:lnSpc>
                <a:spcPct val="100000"/>
              </a:lnSpc>
              <a:buFont typeface="Courier New" panose="020B0604020202020204" pitchFamily="34" charset="0"/>
              <a:buChar char="o"/>
            </a:pPr>
            <a:r>
              <a:rPr lang="en-US" dirty="0">
                <a:latin typeface="Times New Roman"/>
                <a:cs typeface="Times New Roman"/>
              </a:rPr>
              <a:t>This is useful to simplify complex datasets.</a:t>
            </a:r>
            <a:endParaRPr lang="en-US" dirty="0">
              <a:latin typeface="Times New Roman"/>
              <a:ea typeface="Calibri" panose="020F0502020204030204"/>
              <a:cs typeface="Times New Roman"/>
            </a:endParaRPr>
          </a:p>
        </p:txBody>
      </p:sp>
    </p:spTree>
    <p:extLst>
      <p:ext uri="{BB962C8B-B14F-4D97-AF65-F5344CB8AC3E}">
        <p14:creationId xmlns:p14="http://schemas.microsoft.com/office/powerpoint/2010/main" val="38028828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790" y="151481"/>
            <a:ext cx="10515600" cy="1325563"/>
          </a:xfrm>
        </p:spPr>
        <p:txBody>
          <a:bodyPr/>
          <a:lstStyle/>
          <a:p>
            <a:r>
              <a:rPr lang="en-US" dirty="0" smtClean="0">
                <a:latin typeface="Times New Roman" panose="02020603050405020304" pitchFamily="18" charset="0"/>
                <a:cs typeface="Times New Roman" panose="02020603050405020304" pitchFamily="18" charset="0"/>
              </a:rPr>
              <a:t>Algorithm - CNN</a:t>
            </a:r>
            <a:endParaRPr lang="en-IN"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31790" y="1219169"/>
            <a:ext cx="10528419" cy="5663089"/>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Step 1: Choose a Dataset</a:t>
            </a:r>
          </a:p>
          <a:p>
            <a:r>
              <a:rPr lang="en-US" sz="1600" dirty="0">
                <a:latin typeface="Times New Roman" panose="02020603050405020304" pitchFamily="18" charset="0"/>
                <a:cs typeface="Times New Roman" panose="02020603050405020304" pitchFamily="18" charset="0"/>
              </a:rPr>
              <a:t>Choose a dataset of your interest or you can also create your own image dataset for solving your own image classification problem. An easy place to choose a dataset is on kaggle.com</a:t>
            </a:r>
            <a:r>
              <a:rPr lang="en-US" sz="1600" dirty="0" smtClean="0">
                <a:latin typeface="Times New Roman" panose="02020603050405020304" pitchFamily="18" charset="0"/>
                <a:cs typeface="Times New Roman" panose="02020603050405020304" pitchFamily="18" charset="0"/>
              </a:rPr>
              <a:t>.</a:t>
            </a:r>
          </a:p>
          <a:p>
            <a:r>
              <a:rPr lang="en-US" sz="1600" dirty="0">
                <a:latin typeface="Times New Roman" panose="02020603050405020304" pitchFamily="18" charset="0"/>
                <a:cs typeface="Times New Roman" panose="02020603050405020304" pitchFamily="18" charset="0"/>
              </a:rPr>
              <a:t>Here are all the libraries that we would require and the code for importing </a:t>
            </a:r>
            <a:r>
              <a:rPr lang="en-US" sz="1600" dirty="0" smtClean="0">
                <a:latin typeface="Times New Roman" panose="02020603050405020304" pitchFamily="18" charset="0"/>
                <a:cs typeface="Times New Roman" panose="02020603050405020304" pitchFamily="18" charset="0"/>
              </a:rPr>
              <a:t>them: - </a:t>
            </a:r>
            <a:endParaRPr lang="en-US" sz="1600" dirty="0">
              <a:latin typeface="Times New Roman" panose="02020603050405020304" pitchFamily="18" charset="0"/>
              <a:cs typeface="Times New Roman" panose="02020603050405020304" pitchFamily="18" charset="0"/>
            </a:endParaRPr>
          </a:p>
          <a:p>
            <a:r>
              <a:rPr lang="en-US" sz="1600" dirty="0" smtClean="0">
                <a:latin typeface="Times New Roman" panose="02020603050405020304" pitchFamily="18" charset="0"/>
                <a:cs typeface="Times New Roman" panose="02020603050405020304" pitchFamily="18" charset="0"/>
              </a:rPr>
              <a:t>	from </a:t>
            </a:r>
            <a:r>
              <a:rPr lang="en-US" sz="1600" dirty="0" err="1" smtClean="0">
                <a:latin typeface="Times New Roman" panose="02020603050405020304" pitchFamily="18" charset="0"/>
                <a:cs typeface="Times New Roman" panose="02020603050405020304" pitchFamily="18" charset="0"/>
              </a:rPr>
              <a:t>keras.models</a:t>
            </a:r>
            <a:r>
              <a:rPr lang="en-US"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import Sequential</a:t>
            </a:r>
          </a:p>
          <a:p>
            <a:r>
              <a:rPr lang="en-US" sz="1600" dirty="0" smtClean="0">
                <a:latin typeface="Times New Roman" panose="02020603050405020304" pitchFamily="18" charset="0"/>
                <a:cs typeface="Times New Roman" panose="02020603050405020304" pitchFamily="18" charset="0"/>
              </a:rPr>
              <a:t>	import </a:t>
            </a:r>
            <a:r>
              <a:rPr lang="en-US" sz="1600" dirty="0" err="1">
                <a:latin typeface="Times New Roman" panose="02020603050405020304" pitchFamily="18" charset="0"/>
                <a:cs typeface="Times New Roman" panose="02020603050405020304" pitchFamily="18" charset="0"/>
              </a:rPr>
              <a:t>tensorflow</a:t>
            </a:r>
            <a:r>
              <a:rPr lang="en-US" sz="1600" dirty="0">
                <a:latin typeface="Times New Roman" panose="02020603050405020304" pitchFamily="18" charset="0"/>
                <a:cs typeface="Times New Roman" panose="02020603050405020304" pitchFamily="18" charset="0"/>
              </a:rPr>
              <a:t> as </a:t>
            </a:r>
            <a:r>
              <a:rPr lang="en-US" sz="1600" dirty="0" err="1">
                <a:latin typeface="Times New Roman" panose="02020603050405020304" pitchFamily="18" charset="0"/>
                <a:cs typeface="Times New Roman" panose="02020603050405020304" pitchFamily="18" charset="0"/>
              </a:rPr>
              <a:t>tf</a:t>
            </a:r>
            <a:endParaRPr lang="en-US" sz="1600" dirty="0">
              <a:latin typeface="Times New Roman" panose="02020603050405020304" pitchFamily="18" charset="0"/>
              <a:cs typeface="Times New Roman" panose="02020603050405020304" pitchFamily="18" charset="0"/>
            </a:endParaRPr>
          </a:p>
          <a:p>
            <a:r>
              <a:rPr lang="en-US" sz="1600" dirty="0" smtClean="0">
                <a:latin typeface="Times New Roman" panose="02020603050405020304" pitchFamily="18" charset="0"/>
                <a:cs typeface="Times New Roman" panose="02020603050405020304" pitchFamily="18" charset="0"/>
              </a:rPr>
              <a:t>	import </a:t>
            </a:r>
            <a:r>
              <a:rPr lang="en-US" sz="1600" dirty="0" err="1">
                <a:latin typeface="Times New Roman" panose="02020603050405020304" pitchFamily="18" charset="0"/>
                <a:cs typeface="Times New Roman" panose="02020603050405020304" pitchFamily="18" charset="0"/>
              </a:rPr>
              <a:t>tensorflow_datasets</a:t>
            </a:r>
            <a:r>
              <a:rPr lang="en-US" sz="1600" dirty="0">
                <a:latin typeface="Times New Roman" panose="02020603050405020304" pitchFamily="18" charset="0"/>
                <a:cs typeface="Times New Roman" panose="02020603050405020304" pitchFamily="18" charset="0"/>
              </a:rPr>
              <a:t> as </a:t>
            </a:r>
            <a:r>
              <a:rPr lang="en-US" sz="1600" dirty="0" err="1" smtClean="0">
                <a:latin typeface="Times New Roman" panose="02020603050405020304" pitchFamily="18" charset="0"/>
                <a:cs typeface="Times New Roman" panose="02020603050405020304" pitchFamily="18" charset="0"/>
              </a:rPr>
              <a:t>tfds</a:t>
            </a:r>
            <a:endParaRPr lang="en-US" sz="1600"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Step 2: Prepare Dataset for Training</a:t>
            </a:r>
          </a:p>
          <a:p>
            <a:r>
              <a:rPr lang="en-IN" sz="1600" dirty="0">
                <a:latin typeface="Times New Roman" panose="02020603050405020304" pitchFamily="18" charset="0"/>
                <a:cs typeface="Times New Roman" panose="02020603050405020304" pitchFamily="18" charset="0"/>
              </a:rPr>
              <a:t>Preparing our dataset for training will involve assigning paths and creating categories(labels), resizing our </a:t>
            </a:r>
            <a:r>
              <a:rPr lang="en-IN" sz="1600" dirty="0" smtClean="0">
                <a:latin typeface="Times New Roman" panose="02020603050405020304" pitchFamily="18" charset="0"/>
                <a:cs typeface="Times New Roman" panose="02020603050405020304" pitchFamily="18" charset="0"/>
              </a:rPr>
              <a:t>images. Resizing </a:t>
            </a:r>
            <a:r>
              <a:rPr lang="en-IN" sz="1600" dirty="0">
                <a:latin typeface="Times New Roman" panose="02020603050405020304" pitchFamily="18" charset="0"/>
                <a:cs typeface="Times New Roman" panose="02020603050405020304" pitchFamily="18" charset="0"/>
              </a:rPr>
              <a:t>images into 200 X 200</a:t>
            </a:r>
          </a:p>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Step 3: Create Training Data</a:t>
            </a:r>
          </a:p>
          <a:p>
            <a:r>
              <a:rPr lang="en-IN" sz="1600" dirty="0">
                <a:latin typeface="Times New Roman" panose="02020603050405020304" pitchFamily="18" charset="0"/>
                <a:cs typeface="Times New Roman" panose="02020603050405020304" pitchFamily="18" charset="0"/>
              </a:rPr>
              <a:t>Training is an array that will contain image pixel values and the index at which the image in the CATEGORIES list.</a:t>
            </a:r>
          </a:p>
          <a:p>
            <a:r>
              <a:rPr lang="en-IN" sz="1600" dirty="0" smtClean="0">
                <a:latin typeface="Times New Roman" panose="02020603050405020304" pitchFamily="18" charset="0"/>
                <a:cs typeface="Times New Roman" panose="02020603050405020304" pitchFamily="18" charset="0"/>
              </a:rPr>
              <a:t>training </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def</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createTrainingData</a:t>
            </a:r>
            <a:r>
              <a:rPr lang="en-IN" sz="1600" dirty="0">
                <a:latin typeface="Times New Roman" panose="02020603050405020304" pitchFamily="18" charset="0"/>
                <a:cs typeface="Times New Roman" panose="02020603050405020304" pitchFamily="18" charset="0"/>
              </a:rPr>
              <a:t>():</a:t>
            </a:r>
          </a:p>
          <a:p>
            <a:r>
              <a:rPr lang="en-IN" sz="1600" dirty="0">
                <a:latin typeface="Times New Roman" panose="02020603050405020304" pitchFamily="18" charset="0"/>
                <a:cs typeface="Times New Roman" panose="02020603050405020304" pitchFamily="18" charset="0"/>
              </a:rPr>
              <a:t>  for category in CATEGORIES:</a:t>
            </a:r>
          </a:p>
          <a:p>
            <a:r>
              <a:rPr lang="en-IN" sz="1600" dirty="0">
                <a:latin typeface="Times New Roman" panose="02020603050405020304" pitchFamily="18" charset="0"/>
                <a:cs typeface="Times New Roman" panose="02020603050405020304" pitchFamily="18" charset="0"/>
              </a:rPr>
              <a:t>    path = </a:t>
            </a:r>
            <a:r>
              <a:rPr lang="en-IN" sz="1600" dirty="0" err="1">
                <a:latin typeface="Times New Roman" panose="02020603050405020304" pitchFamily="18" charset="0"/>
                <a:cs typeface="Times New Roman" panose="02020603050405020304" pitchFamily="18" charset="0"/>
              </a:rPr>
              <a:t>os.path.join</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path_test</a:t>
            </a:r>
            <a:r>
              <a:rPr lang="en-IN" sz="1600" dirty="0">
                <a:latin typeface="Times New Roman" panose="02020603050405020304" pitchFamily="18" charset="0"/>
                <a:cs typeface="Times New Roman" panose="02020603050405020304" pitchFamily="18" charset="0"/>
              </a:rPr>
              <a:t>, category)</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class_num</a:t>
            </a:r>
            <a:r>
              <a:rPr lang="en-IN" sz="1600" dirty="0">
                <a:latin typeface="Times New Roman" panose="02020603050405020304" pitchFamily="18" charset="0"/>
                <a:cs typeface="Times New Roman" panose="02020603050405020304" pitchFamily="18" charset="0"/>
              </a:rPr>
              <a:t> = </a:t>
            </a:r>
            <a:r>
              <a:rPr lang="en-IN" sz="1600" dirty="0" err="1">
                <a:latin typeface="Times New Roman" panose="02020603050405020304" pitchFamily="18" charset="0"/>
                <a:cs typeface="Times New Roman" panose="02020603050405020304" pitchFamily="18" charset="0"/>
              </a:rPr>
              <a:t>CATEGORIES.index</a:t>
            </a:r>
            <a:r>
              <a:rPr lang="en-IN" sz="1600" dirty="0">
                <a:latin typeface="Times New Roman" panose="02020603050405020304" pitchFamily="18" charset="0"/>
                <a:cs typeface="Times New Roman" panose="02020603050405020304" pitchFamily="18" charset="0"/>
              </a:rPr>
              <a:t>(category)</a:t>
            </a:r>
          </a:p>
          <a:p>
            <a:r>
              <a:rPr lang="en-IN" sz="1600" dirty="0">
                <a:latin typeface="Times New Roman" panose="02020603050405020304" pitchFamily="18" charset="0"/>
                <a:cs typeface="Times New Roman" panose="02020603050405020304" pitchFamily="18" charset="0"/>
              </a:rPr>
              <a:t>    for </a:t>
            </a:r>
            <a:r>
              <a:rPr lang="en-IN" sz="1600" dirty="0" err="1">
                <a:latin typeface="Times New Roman" panose="02020603050405020304" pitchFamily="18" charset="0"/>
                <a:cs typeface="Times New Roman" panose="02020603050405020304" pitchFamily="18" charset="0"/>
              </a:rPr>
              <a:t>img</a:t>
            </a:r>
            <a:r>
              <a:rPr lang="en-IN" sz="1600" dirty="0">
                <a:latin typeface="Times New Roman" panose="02020603050405020304" pitchFamily="18" charset="0"/>
                <a:cs typeface="Times New Roman" panose="02020603050405020304" pitchFamily="18" charset="0"/>
              </a:rPr>
              <a:t> in </a:t>
            </a:r>
            <a:r>
              <a:rPr lang="en-IN" sz="1600" dirty="0" err="1">
                <a:latin typeface="Times New Roman" panose="02020603050405020304" pitchFamily="18" charset="0"/>
                <a:cs typeface="Times New Roman" panose="02020603050405020304" pitchFamily="18" charset="0"/>
              </a:rPr>
              <a:t>os.listdir</a:t>
            </a:r>
            <a:r>
              <a:rPr lang="en-IN" sz="1600" dirty="0">
                <a:latin typeface="Times New Roman" panose="02020603050405020304" pitchFamily="18" charset="0"/>
                <a:cs typeface="Times New Roman" panose="02020603050405020304" pitchFamily="18" charset="0"/>
              </a:rPr>
              <a:t>(path):</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img_array</a:t>
            </a:r>
            <a:r>
              <a:rPr lang="en-IN" sz="1600" dirty="0">
                <a:latin typeface="Times New Roman" panose="02020603050405020304" pitchFamily="18" charset="0"/>
                <a:cs typeface="Times New Roman" panose="02020603050405020304" pitchFamily="18" charset="0"/>
              </a:rPr>
              <a:t> = cv2.imread(</a:t>
            </a:r>
            <a:r>
              <a:rPr lang="en-IN" sz="1600" dirty="0" err="1">
                <a:latin typeface="Times New Roman" panose="02020603050405020304" pitchFamily="18" charset="0"/>
                <a:cs typeface="Times New Roman" panose="02020603050405020304" pitchFamily="18" charset="0"/>
              </a:rPr>
              <a:t>os.path.join</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path,img</a:t>
            </a:r>
            <a:r>
              <a:rPr lang="en-IN" sz="1600" dirty="0">
                <a:latin typeface="Times New Roman" panose="02020603050405020304" pitchFamily="18" charset="0"/>
                <a:cs typeface="Times New Roman" panose="02020603050405020304" pitchFamily="18" charset="0"/>
              </a:rPr>
              <a:t>))</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new_array</a:t>
            </a:r>
            <a:r>
              <a:rPr lang="en-IN" sz="1600" dirty="0">
                <a:latin typeface="Times New Roman" panose="02020603050405020304" pitchFamily="18" charset="0"/>
                <a:cs typeface="Times New Roman" panose="02020603050405020304" pitchFamily="18" charset="0"/>
              </a:rPr>
              <a:t> = cv2.resize(</a:t>
            </a:r>
            <a:r>
              <a:rPr lang="en-IN" sz="1600" dirty="0" err="1">
                <a:latin typeface="Times New Roman" panose="02020603050405020304" pitchFamily="18" charset="0"/>
                <a:cs typeface="Times New Roman" panose="02020603050405020304" pitchFamily="18" charset="0"/>
              </a:rPr>
              <a:t>img_array</a:t>
            </a:r>
            <a:r>
              <a:rPr lang="en-IN" sz="1600" dirty="0">
                <a:latin typeface="Times New Roman" panose="02020603050405020304" pitchFamily="18" charset="0"/>
                <a:cs typeface="Times New Roman" panose="02020603050405020304" pitchFamily="18" charset="0"/>
              </a:rPr>
              <a:t>, (IMG_SIZE, IMG_SIZE))</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training.append</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new_array</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class_num</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createTrainingData</a:t>
            </a:r>
            <a:r>
              <a:rPr lang="en-IN" sz="1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298085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004" y="0"/>
            <a:ext cx="11955566" cy="6832640"/>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Step 4: Shuffle the Dataset</a:t>
            </a:r>
          </a:p>
          <a:p>
            <a:r>
              <a:rPr lang="en-IN" sz="1600" dirty="0" err="1">
                <a:latin typeface="Times New Roman" panose="02020603050405020304" pitchFamily="18" charset="0"/>
                <a:cs typeface="Times New Roman" panose="02020603050405020304" pitchFamily="18" charset="0"/>
              </a:rPr>
              <a:t>random.shuffle</a:t>
            </a:r>
            <a:r>
              <a:rPr lang="en-IN" sz="1600" dirty="0">
                <a:latin typeface="Times New Roman" panose="02020603050405020304" pitchFamily="18" charset="0"/>
                <a:cs typeface="Times New Roman" panose="02020603050405020304" pitchFamily="18" charset="0"/>
              </a:rPr>
              <a:t>(training</a:t>
            </a:r>
            <a:r>
              <a:rPr lang="en-IN" sz="1600" dirty="0" smtClean="0">
                <a:latin typeface="Times New Roman" panose="02020603050405020304" pitchFamily="18" charset="0"/>
                <a:cs typeface="Times New Roman" panose="02020603050405020304" pitchFamily="18" charset="0"/>
              </a:rPr>
              <a:t>)</a:t>
            </a:r>
          </a:p>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Step 5: Assigning Labels and Features</a:t>
            </a:r>
          </a:p>
          <a:p>
            <a:r>
              <a:rPr lang="en-IN" sz="1600" dirty="0">
                <a:latin typeface="Times New Roman" panose="02020603050405020304" pitchFamily="18" charset="0"/>
                <a:cs typeface="Times New Roman" panose="02020603050405020304" pitchFamily="18" charset="0"/>
              </a:rPr>
              <a:t>This shape of both the lists will be used in Classification using the NEURAL NETWORKS.</a:t>
            </a:r>
          </a:p>
          <a:p>
            <a:r>
              <a:rPr lang="en-IN" sz="1600" dirty="0" smtClean="0">
                <a:latin typeface="Times New Roman" panose="02020603050405020304" pitchFamily="18" charset="0"/>
                <a:cs typeface="Times New Roman" panose="02020603050405020304" pitchFamily="18" charset="0"/>
              </a:rPr>
              <a:t>X </a:t>
            </a:r>
            <a:r>
              <a:rPr lang="en-IN" sz="1600" dirty="0">
                <a:latin typeface="Times New Roman" panose="02020603050405020304" pitchFamily="18" charset="0"/>
                <a:cs typeface="Times New Roman" panose="02020603050405020304" pitchFamily="18" charset="0"/>
              </a:rPr>
              <a:t>=[]</a:t>
            </a:r>
          </a:p>
          <a:p>
            <a:r>
              <a:rPr lang="en-IN" sz="1600" dirty="0">
                <a:latin typeface="Times New Roman" panose="02020603050405020304" pitchFamily="18" charset="0"/>
                <a:cs typeface="Times New Roman" panose="02020603050405020304" pitchFamily="18" charset="0"/>
              </a:rPr>
              <a:t>y =[]for features, label in training:</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X.append</a:t>
            </a:r>
            <a:r>
              <a:rPr lang="en-IN" sz="1600" dirty="0">
                <a:latin typeface="Times New Roman" panose="02020603050405020304" pitchFamily="18" charset="0"/>
                <a:cs typeface="Times New Roman" panose="02020603050405020304" pitchFamily="18" charset="0"/>
              </a:rPr>
              <a:t>(features)</a:t>
            </a:r>
          </a:p>
          <a:p>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y.append</a:t>
            </a:r>
            <a:r>
              <a:rPr lang="en-IN" sz="1600" dirty="0">
                <a:latin typeface="Times New Roman" panose="02020603050405020304" pitchFamily="18" charset="0"/>
                <a:cs typeface="Times New Roman" panose="02020603050405020304" pitchFamily="18" charset="0"/>
              </a:rPr>
              <a:t>(label)</a:t>
            </a:r>
          </a:p>
          <a:p>
            <a:r>
              <a:rPr lang="en-IN" sz="1600" dirty="0">
                <a:latin typeface="Times New Roman" panose="02020603050405020304" pitchFamily="18" charset="0"/>
                <a:cs typeface="Times New Roman" panose="02020603050405020304" pitchFamily="18" charset="0"/>
              </a:rPr>
              <a:t>X = </a:t>
            </a:r>
            <a:r>
              <a:rPr lang="en-IN" sz="1600" dirty="0" err="1">
                <a:latin typeface="Times New Roman" panose="02020603050405020304" pitchFamily="18" charset="0"/>
                <a:cs typeface="Times New Roman" panose="02020603050405020304" pitchFamily="18" charset="0"/>
              </a:rPr>
              <a:t>np.array</a:t>
            </a:r>
            <a:r>
              <a:rPr lang="en-IN" sz="1600" dirty="0">
                <a:latin typeface="Times New Roman" panose="02020603050405020304" pitchFamily="18" charset="0"/>
                <a:cs typeface="Times New Roman" panose="02020603050405020304" pitchFamily="18" charset="0"/>
              </a:rPr>
              <a:t>(X).reshape(-1, IMG_SIZE, IMG_SIZE, 3</a:t>
            </a:r>
            <a:r>
              <a:rPr lang="en-IN" sz="1600" dirty="0" smtClean="0">
                <a:latin typeface="Times New Roman" panose="02020603050405020304" pitchFamily="18" charset="0"/>
                <a:cs typeface="Times New Roman" panose="02020603050405020304" pitchFamily="18" charset="0"/>
              </a:rPr>
              <a:t>)</a:t>
            </a:r>
          </a:p>
          <a:p>
            <a:r>
              <a:rPr lang="en-IN" b="1" smtClean="0">
                <a:latin typeface="Times New Roman" panose="02020603050405020304" pitchFamily="18" charset="0"/>
                <a:cs typeface="Times New Roman" panose="02020603050405020304" pitchFamily="18" charset="0"/>
              </a:rPr>
              <a:t>Step </a:t>
            </a:r>
            <a:r>
              <a:rPr lang="en-IN" b="1" dirty="0">
                <a:latin typeface="Times New Roman" panose="02020603050405020304" pitchFamily="18" charset="0"/>
                <a:cs typeface="Times New Roman" panose="02020603050405020304" pitchFamily="18" charset="0"/>
              </a:rPr>
              <a:t>6: Normalising X and converting labels to categorical data</a:t>
            </a:r>
          </a:p>
          <a:p>
            <a:r>
              <a:rPr lang="en-IN" sz="1600" dirty="0">
                <a:latin typeface="Times New Roman" panose="02020603050405020304" pitchFamily="18" charset="0"/>
                <a:cs typeface="Times New Roman" panose="02020603050405020304" pitchFamily="18" charset="0"/>
              </a:rPr>
              <a:t>X = </a:t>
            </a:r>
            <a:r>
              <a:rPr lang="en-IN" sz="1600" dirty="0" err="1">
                <a:latin typeface="Times New Roman" panose="02020603050405020304" pitchFamily="18" charset="0"/>
                <a:cs typeface="Times New Roman" panose="02020603050405020304" pitchFamily="18" charset="0"/>
              </a:rPr>
              <a:t>X.astype</a:t>
            </a:r>
            <a:r>
              <a:rPr lang="en-IN" sz="1600" dirty="0">
                <a:latin typeface="Times New Roman" panose="02020603050405020304" pitchFamily="18" charset="0"/>
                <a:cs typeface="Times New Roman" panose="02020603050405020304" pitchFamily="18" charset="0"/>
              </a:rPr>
              <a:t>('float32')</a:t>
            </a:r>
          </a:p>
          <a:p>
            <a:r>
              <a:rPr lang="en-IN" sz="1600" dirty="0">
                <a:latin typeface="Times New Roman" panose="02020603050405020304" pitchFamily="18" charset="0"/>
                <a:cs typeface="Times New Roman" panose="02020603050405020304" pitchFamily="18" charset="0"/>
              </a:rPr>
              <a:t>X /= 255</a:t>
            </a:r>
          </a:p>
          <a:p>
            <a:r>
              <a:rPr lang="en-IN" sz="1600" dirty="0">
                <a:latin typeface="Times New Roman" panose="02020603050405020304" pitchFamily="18" charset="0"/>
                <a:cs typeface="Times New Roman" panose="02020603050405020304" pitchFamily="18" charset="0"/>
              </a:rPr>
              <a:t>from </a:t>
            </a:r>
            <a:r>
              <a:rPr lang="en-IN" sz="1600" dirty="0" err="1">
                <a:latin typeface="Times New Roman" panose="02020603050405020304" pitchFamily="18" charset="0"/>
                <a:cs typeface="Times New Roman" panose="02020603050405020304" pitchFamily="18" charset="0"/>
              </a:rPr>
              <a:t>keras.utils</a:t>
            </a:r>
            <a:r>
              <a:rPr lang="en-IN" sz="1600" dirty="0">
                <a:latin typeface="Times New Roman" panose="02020603050405020304" pitchFamily="18" charset="0"/>
                <a:cs typeface="Times New Roman" panose="02020603050405020304" pitchFamily="18" charset="0"/>
              </a:rPr>
              <a:t> import </a:t>
            </a:r>
            <a:r>
              <a:rPr lang="en-IN" sz="1600" dirty="0" err="1">
                <a:latin typeface="Times New Roman" panose="02020603050405020304" pitchFamily="18" charset="0"/>
                <a:cs typeface="Times New Roman" panose="02020603050405020304" pitchFamily="18" charset="0"/>
              </a:rPr>
              <a:t>np_utils</a:t>
            </a:r>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Y = </a:t>
            </a:r>
            <a:r>
              <a:rPr lang="en-IN" sz="1600" dirty="0" err="1">
                <a:latin typeface="Times New Roman" panose="02020603050405020304" pitchFamily="18" charset="0"/>
                <a:cs typeface="Times New Roman" panose="02020603050405020304" pitchFamily="18" charset="0"/>
              </a:rPr>
              <a:t>np_utils.to_categorical</a:t>
            </a:r>
            <a:r>
              <a:rPr lang="en-IN" sz="1600" dirty="0">
                <a:latin typeface="Times New Roman" panose="02020603050405020304" pitchFamily="18" charset="0"/>
                <a:cs typeface="Times New Roman" panose="02020603050405020304" pitchFamily="18" charset="0"/>
              </a:rPr>
              <a:t>(y, 4)</a:t>
            </a:r>
          </a:p>
          <a:p>
            <a:r>
              <a:rPr lang="en-IN" sz="1600" dirty="0">
                <a:latin typeface="Times New Roman" panose="02020603050405020304" pitchFamily="18" charset="0"/>
                <a:cs typeface="Times New Roman" panose="02020603050405020304" pitchFamily="18" charset="0"/>
              </a:rPr>
              <a:t>print(Y[100])</a:t>
            </a:r>
          </a:p>
          <a:p>
            <a:r>
              <a:rPr lang="en-IN" sz="1600" dirty="0">
                <a:latin typeface="Times New Roman" panose="02020603050405020304" pitchFamily="18" charset="0"/>
                <a:cs typeface="Times New Roman" panose="02020603050405020304" pitchFamily="18" charset="0"/>
              </a:rPr>
              <a:t>print(shape(Y</a:t>
            </a:r>
            <a:r>
              <a:rPr lang="en-IN" sz="1600" dirty="0" smtClean="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7: Split X and Y for use in CNN</a:t>
            </a:r>
          </a:p>
          <a:p>
            <a:r>
              <a:rPr lang="en-US" sz="1600" dirty="0" err="1">
                <a:latin typeface="Times New Roman" panose="02020603050405020304" pitchFamily="18" charset="0"/>
                <a:cs typeface="Times New Roman" panose="02020603050405020304" pitchFamily="18" charset="0"/>
              </a:rPr>
              <a:t>X_train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X_test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y_train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y_test</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train_test_split</a:t>
            </a:r>
            <a:r>
              <a:rPr lang="en-US" sz="1600" dirty="0">
                <a:latin typeface="Times New Roman" panose="02020603050405020304" pitchFamily="18" charset="0"/>
                <a:cs typeface="Times New Roman" panose="02020603050405020304" pitchFamily="18" charset="0"/>
              </a:rPr>
              <a:t>(X, y, </a:t>
            </a:r>
            <a:r>
              <a:rPr lang="en-US" sz="1600" dirty="0" err="1">
                <a:latin typeface="Times New Roman" panose="02020603050405020304" pitchFamily="18" charset="0"/>
                <a:cs typeface="Times New Roman" panose="02020603050405020304" pitchFamily="18" charset="0"/>
              </a:rPr>
              <a:t>test_size</a:t>
            </a:r>
            <a:r>
              <a:rPr lang="en-US" sz="1600" dirty="0">
                <a:latin typeface="Times New Roman" panose="02020603050405020304" pitchFamily="18" charset="0"/>
                <a:cs typeface="Times New Roman" panose="02020603050405020304" pitchFamily="18" charset="0"/>
              </a:rPr>
              <a:t> = 0.2, </a:t>
            </a:r>
            <a:r>
              <a:rPr lang="en-US" sz="1600" dirty="0" err="1">
                <a:latin typeface="Times New Roman" panose="02020603050405020304" pitchFamily="18" charset="0"/>
                <a:cs typeface="Times New Roman" panose="02020603050405020304" pitchFamily="18" charset="0"/>
              </a:rPr>
              <a:t>random_state</a:t>
            </a:r>
            <a:r>
              <a:rPr lang="en-US" sz="1600" dirty="0">
                <a:latin typeface="Times New Roman" panose="02020603050405020304" pitchFamily="18" charset="0"/>
                <a:cs typeface="Times New Roman" panose="02020603050405020304" pitchFamily="18" charset="0"/>
              </a:rPr>
              <a:t> = 4</a:t>
            </a:r>
            <a:r>
              <a:rPr lang="en-US" sz="1600" dirty="0" smtClean="0">
                <a:latin typeface="Times New Roman" panose="02020603050405020304" pitchFamily="18" charset="0"/>
                <a:cs typeface="Times New Roman" panose="02020603050405020304" pitchFamily="18" charset="0"/>
              </a:rPr>
              <a:t>)</a:t>
            </a:r>
          </a:p>
          <a:p>
            <a:endParaRPr lang="en-US" sz="1600"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8: Define, compile and train the CNN </a:t>
            </a:r>
            <a:r>
              <a:rPr lang="en-US" b="1" dirty="0" smtClean="0">
                <a:latin typeface="Times New Roman" panose="02020603050405020304" pitchFamily="18" charset="0"/>
                <a:cs typeface="Times New Roman" panose="02020603050405020304" pitchFamily="18" charset="0"/>
              </a:rPr>
              <a:t>Model</a:t>
            </a:r>
          </a:p>
          <a:p>
            <a:r>
              <a:rPr lang="en-US" b="1" smtClean="0">
                <a:latin typeface="Times New Roman" panose="02020603050405020304" pitchFamily="18" charset="0"/>
                <a:cs typeface="Times New Roman" panose="02020603050405020304" pitchFamily="18" charset="0"/>
              </a:rPr>
              <a:t>Step </a:t>
            </a:r>
            <a:r>
              <a:rPr lang="en-US" b="1" dirty="0">
                <a:latin typeface="Times New Roman" panose="02020603050405020304" pitchFamily="18" charset="0"/>
                <a:cs typeface="Times New Roman" panose="02020603050405020304" pitchFamily="18" charset="0"/>
              </a:rPr>
              <a:t>9: Accuracy and Score of model</a:t>
            </a:r>
          </a:p>
          <a:p>
            <a:r>
              <a:rPr lang="en-US" dirty="0">
                <a:latin typeface="Times New Roman" panose="02020603050405020304" pitchFamily="18" charset="0"/>
                <a:cs typeface="Times New Roman" panose="02020603050405020304" pitchFamily="18" charset="0"/>
              </a:rPr>
              <a:t>score = </a:t>
            </a:r>
            <a:r>
              <a:rPr lang="en-US" dirty="0" err="1">
                <a:latin typeface="Times New Roman" panose="02020603050405020304" pitchFamily="18" charset="0"/>
                <a:cs typeface="Times New Roman" panose="02020603050405020304" pitchFamily="18" charset="0"/>
              </a:rPr>
              <a:t>model.evaluate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X_test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y_test</a:t>
            </a:r>
            <a:r>
              <a:rPr lang="en-US" dirty="0">
                <a:latin typeface="Times New Roman" panose="02020603050405020304" pitchFamily="18" charset="0"/>
                <a:cs typeface="Times New Roman" panose="02020603050405020304" pitchFamily="18" charset="0"/>
              </a:rPr>
              <a:t>, verbose = 0 )</a:t>
            </a:r>
          </a:p>
          <a:p>
            <a:r>
              <a:rPr lang="en-US" dirty="0">
                <a:latin typeface="Times New Roman" panose="02020603050405020304" pitchFamily="18" charset="0"/>
                <a:cs typeface="Times New Roman" panose="02020603050405020304" pitchFamily="18" charset="0"/>
              </a:rPr>
              <a:t>print("Test Score: ", score[0])</a:t>
            </a:r>
          </a:p>
          <a:p>
            <a:r>
              <a:rPr lang="en-US" dirty="0">
                <a:latin typeface="Times New Roman" panose="02020603050405020304" pitchFamily="18" charset="0"/>
                <a:cs typeface="Times New Roman" panose="02020603050405020304" pitchFamily="18" charset="0"/>
              </a:rPr>
              <a:t>print("Test accuracy: ", score[1])</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27280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65707AD-31D9-F130-3B76-07EA103F4E0D}"/>
              </a:ext>
            </a:extLst>
          </p:cNvPr>
          <p:cNvSpPr>
            <a:spLocks noGrp="1"/>
          </p:cNvSpPr>
          <p:nvPr>
            <p:ph type="title"/>
          </p:nvPr>
        </p:nvSpPr>
        <p:spPr/>
        <p:txBody>
          <a:bodyPr/>
          <a:lstStyle/>
          <a:p>
            <a:r>
              <a:rPr lang="en-US" dirty="0">
                <a:latin typeface="Times New Roman"/>
                <a:cs typeface="Calibri Light"/>
              </a:rPr>
              <a:t>REQUIRMENTS</a:t>
            </a:r>
            <a:endParaRPr lang="en-US" dirty="0">
              <a:latin typeface="Times New Roman"/>
              <a:cs typeface="Times New Roman"/>
            </a:endParaRPr>
          </a:p>
        </p:txBody>
      </p:sp>
      <p:sp>
        <p:nvSpPr>
          <p:cNvPr id="3" name="Content Placeholder 2">
            <a:extLst>
              <a:ext uri="{FF2B5EF4-FFF2-40B4-BE49-F238E27FC236}">
                <a16:creationId xmlns="" xmlns:a16="http://schemas.microsoft.com/office/drawing/2014/main" id="{EF5AC48E-413F-74A5-6592-A8DD19D3FA96}"/>
              </a:ext>
            </a:extLst>
          </p:cNvPr>
          <p:cNvSpPr>
            <a:spLocks noGrp="1"/>
          </p:cNvSpPr>
          <p:nvPr>
            <p:ph idx="1"/>
          </p:nvPr>
        </p:nvSpPr>
        <p:spPr/>
        <p:txBody>
          <a:bodyPr vert="horz" lIns="91440" tIns="45720" rIns="91440" bIns="45720" rtlCol="0" anchor="t">
            <a:noAutofit/>
          </a:bodyPr>
          <a:lstStyle/>
          <a:p>
            <a:r>
              <a:rPr lang="en-US" sz="2400" dirty="0">
                <a:latin typeface="Times New Roman"/>
                <a:cs typeface="Calibri"/>
              </a:rPr>
              <a:t>SOFTWARE REQUIREMENTS:</a:t>
            </a:r>
          </a:p>
          <a:p>
            <a:pPr lvl="1">
              <a:buFont typeface="Wingdings,Sans-Serif" panose="020B0604020202020204" pitchFamily="34" charset="0"/>
              <a:buChar char="Ø"/>
            </a:pPr>
            <a:r>
              <a:rPr lang="en-US" dirty="0">
                <a:latin typeface="Times New Roman"/>
                <a:ea typeface="+mn-lt"/>
                <a:cs typeface="+mn-lt"/>
              </a:rPr>
              <a:t>Editor : PyCharm 2022.2.2 (Community Edition)</a:t>
            </a:r>
          </a:p>
          <a:p>
            <a:pPr lvl="1">
              <a:buFont typeface="Wingdings,Sans-Serif" panose="020B0604020202020204" pitchFamily="34" charset="0"/>
              <a:buChar char="Ø"/>
            </a:pPr>
            <a:r>
              <a:rPr lang="en-US" dirty="0">
                <a:latin typeface="Times New Roman"/>
                <a:ea typeface="+mn-lt"/>
                <a:cs typeface="+mn-lt"/>
              </a:rPr>
              <a:t>Operating System : Windows 10</a:t>
            </a:r>
          </a:p>
          <a:p>
            <a:pPr lvl="1">
              <a:buFont typeface="Wingdings,Sans-Serif" panose="020B0604020202020204" pitchFamily="34" charset="0"/>
              <a:buChar char="Ø"/>
            </a:pPr>
            <a:r>
              <a:rPr lang="en-US" dirty="0">
                <a:latin typeface="Times New Roman"/>
                <a:ea typeface="+mn-lt"/>
                <a:cs typeface="+mn-lt"/>
              </a:rPr>
              <a:t>Language : Python 3.10</a:t>
            </a:r>
          </a:p>
          <a:p>
            <a:pPr marL="457200" lvl="1" indent="0">
              <a:buNone/>
            </a:pPr>
            <a:endParaRPr lang="en-US" dirty="0">
              <a:latin typeface="Times New Roman"/>
              <a:cs typeface="Calibri"/>
            </a:endParaRPr>
          </a:p>
          <a:p>
            <a:r>
              <a:rPr lang="en-US" sz="2400" dirty="0">
                <a:latin typeface="Times New Roman"/>
                <a:cs typeface="Calibri"/>
              </a:rPr>
              <a:t>HARDWARE REQUIRMENTS:</a:t>
            </a:r>
          </a:p>
          <a:p>
            <a:pPr lvl="1">
              <a:buFont typeface="Wingdings" panose="020B0604020202020204" pitchFamily="34" charset="0"/>
              <a:buChar char="Ø"/>
            </a:pPr>
            <a:r>
              <a:rPr lang="en-US" dirty="0">
                <a:latin typeface="Times New Roman"/>
                <a:cs typeface="Calibri"/>
              </a:rPr>
              <a:t>Processor : Intel 486/Pentium processor and above</a:t>
            </a:r>
          </a:p>
          <a:p>
            <a:pPr lvl="1">
              <a:buFont typeface="Wingdings" panose="020B0604020202020204" pitchFamily="34" charset="0"/>
              <a:buChar char="Ø"/>
            </a:pPr>
            <a:r>
              <a:rPr lang="en-US" dirty="0">
                <a:latin typeface="Times New Roman"/>
                <a:cs typeface="Calibri"/>
              </a:rPr>
              <a:t>Processor Speed : 500MHz and above</a:t>
            </a:r>
          </a:p>
          <a:p>
            <a:pPr lvl="1">
              <a:buFont typeface="Wingdings" panose="020B0604020202020204" pitchFamily="34" charset="0"/>
              <a:buChar char="Ø"/>
            </a:pPr>
            <a:r>
              <a:rPr lang="en-US" dirty="0">
                <a:latin typeface="Times New Roman"/>
                <a:cs typeface="Calibri"/>
              </a:rPr>
              <a:t>RAM : 2GB or above</a:t>
            </a:r>
          </a:p>
          <a:p>
            <a:pPr lvl="1">
              <a:buFont typeface="Wingdings" panose="020B0604020202020204" pitchFamily="34" charset="0"/>
              <a:buChar char="Ø"/>
            </a:pPr>
            <a:r>
              <a:rPr lang="en-US" dirty="0">
                <a:latin typeface="Times New Roman"/>
                <a:cs typeface="Calibri"/>
              </a:rPr>
              <a:t>Storage Space : 1GB or above</a:t>
            </a:r>
          </a:p>
          <a:p>
            <a:pPr marL="457200" lvl="1" indent="0">
              <a:buNone/>
            </a:pPr>
            <a:endParaRPr lang="en-US" dirty="0">
              <a:cs typeface="Calibri"/>
            </a:endParaRPr>
          </a:p>
          <a:p>
            <a:pPr marL="457200" lvl="1" indent="0">
              <a:buNone/>
            </a:pPr>
            <a:endParaRPr lang="en-US" dirty="0">
              <a:cs typeface="Calibri"/>
            </a:endParaRPr>
          </a:p>
          <a:p>
            <a:pPr lvl="1">
              <a:buFont typeface="Wingdings" panose="020B0604020202020204" pitchFamily="34" charset="0"/>
              <a:buChar char="Ø"/>
            </a:pPr>
            <a:endParaRPr lang="en-US" dirty="0">
              <a:cs typeface="Calibri"/>
            </a:endParaRPr>
          </a:p>
          <a:p>
            <a:pPr lvl="1">
              <a:buFont typeface="Wingdings" panose="020B0604020202020204" pitchFamily="34" charset="0"/>
              <a:buChar char="Ø"/>
            </a:pPr>
            <a:endParaRPr lang="en-US" dirty="0">
              <a:cs typeface="Calibri"/>
            </a:endParaRPr>
          </a:p>
        </p:txBody>
      </p:sp>
    </p:spTree>
    <p:extLst>
      <p:ext uri="{BB962C8B-B14F-4D97-AF65-F5344CB8AC3E}">
        <p14:creationId xmlns:p14="http://schemas.microsoft.com/office/powerpoint/2010/main" val="15299952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CNN</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26042" t="9524" r="6280" b="32064"/>
          <a:stretch/>
        </p:blipFill>
        <p:spPr>
          <a:xfrm>
            <a:off x="1279071" y="1814165"/>
            <a:ext cx="9633857" cy="4677124"/>
          </a:xfrm>
          <a:prstGeom prst="rect">
            <a:avLst/>
          </a:prstGeom>
        </p:spPr>
      </p:pic>
    </p:spTree>
    <p:extLst>
      <p:ext uri="{BB962C8B-B14F-4D97-AF65-F5344CB8AC3E}">
        <p14:creationId xmlns:p14="http://schemas.microsoft.com/office/powerpoint/2010/main" val="20634634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6123" t="15314" r="6072" b="13768"/>
          <a:stretch/>
        </p:blipFill>
        <p:spPr>
          <a:xfrm>
            <a:off x="1279471" y="726391"/>
            <a:ext cx="9491759" cy="5584199"/>
          </a:xfrm>
          <a:prstGeom prst="rect">
            <a:avLst/>
          </a:prstGeom>
        </p:spPr>
      </p:pic>
    </p:spTree>
    <p:extLst>
      <p:ext uri="{BB962C8B-B14F-4D97-AF65-F5344CB8AC3E}">
        <p14:creationId xmlns:p14="http://schemas.microsoft.com/office/powerpoint/2010/main" val="3666787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976BE5E-0CBF-820B-DA11-2C394B65F0CC}"/>
              </a:ext>
            </a:extLst>
          </p:cNvPr>
          <p:cNvSpPr>
            <a:spLocks noGrp="1"/>
          </p:cNvSpPr>
          <p:nvPr>
            <p:ph type="title"/>
          </p:nvPr>
        </p:nvSpPr>
        <p:spPr>
          <a:xfrm>
            <a:off x="550862" y="549275"/>
            <a:ext cx="11091600" cy="905936"/>
          </a:xfrm>
        </p:spPr>
        <p:txBody>
          <a:bodyPr/>
          <a:lstStyle/>
          <a:p>
            <a:r>
              <a:rPr lang="en-US" u="sng" dirty="0">
                <a:latin typeface="Times New Roman"/>
                <a:ea typeface="+mj-lt"/>
                <a:cs typeface="+mj-lt"/>
              </a:rPr>
              <a:t>LSTM – LONG SHORT-TERM MEMORY</a:t>
            </a:r>
            <a:endParaRPr lang="en-US" u="sng" dirty="0">
              <a:latin typeface="Times New Roman"/>
              <a:cs typeface="Times New Roman"/>
            </a:endParaRPr>
          </a:p>
        </p:txBody>
      </p:sp>
      <p:sp>
        <p:nvSpPr>
          <p:cNvPr id="3" name="Content Placeholder 2">
            <a:extLst>
              <a:ext uri="{FF2B5EF4-FFF2-40B4-BE49-F238E27FC236}">
                <a16:creationId xmlns="" xmlns:a16="http://schemas.microsoft.com/office/drawing/2014/main" id="{30B8C6A0-A81B-D99D-F048-C8D6EAC9D9B2}"/>
              </a:ext>
            </a:extLst>
          </p:cNvPr>
          <p:cNvSpPr>
            <a:spLocks noGrp="1"/>
          </p:cNvSpPr>
          <p:nvPr>
            <p:ph idx="1"/>
          </p:nvPr>
        </p:nvSpPr>
        <p:spPr>
          <a:xfrm>
            <a:off x="550863" y="1474103"/>
            <a:ext cx="11090274" cy="4618721"/>
          </a:xfrm>
        </p:spPr>
        <p:txBody>
          <a:bodyPr vert="horz" wrap="square" lIns="0" tIns="0" rIns="0" bIns="0" rtlCol="0" anchor="t">
            <a:normAutofit/>
          </a:bodyPr>
          <a:lstStyle/>
          <a:p>
            <a:pPr>
              <a:lnSpc>
                <a:spcPct val="100000"/>
              </a:lnSpc>
              <a:buFont typeface="Courier New" panose="020B0604020202020204" pitchFamily="34" charset="0"/>
              <a:buChar char="o"/>
            </a:pPr>
            <a:r>
              <a:rPr lang="en-US" dirty="0">
                <a:latin typeface="Times New Roman"/>
                <a:cs typeface="Times New Roman"/>
              </a:rPr>
              <a:t>LSTM is a recurring Neural Network.</a:t>
            </a:r>
            <a:endParaRPr lang="en-US" dirty="0"/>
          </a:p>
          <a:p>
            <a:pPr>
              <a:lnSpc>
                <a:spcPct val="100000"/>
              </a:lnSpc>
              <a:buFont typeface="Courier New" panose="020B0604020202020204" pitchFamily="34" charset="0"/>
              <a:buChar char="o"/>
            </a:pPr>
            <a:r>
              <a:rPr lang="en-US" dirty="0">
                <a:latin typeface="Times New Roman"/>
                <a:cs typeface="Times New Roman"/>
              </a:rPr>
              <a:t>LSTM predicts an output by having the output of previous input.</a:t>
            </a:r>
          </a:p>
          <a:p>
            <a:pPr>
              <a:lnSpc>
                <a:spcPct val="100000"/>
              </a:lnSpc>
              <a:buFont typeface="Courier New" panose="020B0604020202020204" pitchFamily="34" charset="0"/>
              <a:buChar char="o"/>
            </a:pPr>
            <a:r>
              <a:rPr lang="en-US" dirty="0">
                <a:latin typeface="Times New Roman"/>
                <a:cs typeface="Times New Roman"/>
              </a:rPr>
              <a:t>The</a:t>
            </a:r>
            <a:r>
              <a:rPr lang="en-US" dirty="0">
                <a:latin typeface="Times New Roman"/>
                <a:ea typeface="+mn-lt"/>
                <a:cs typeface="+mn-lt"/>
              </a:rPr>
              <a:t> central role of an LSTM model is held by a memory cell known as a ‘cell state’ that maintains its state over time.</a:t>
            </a:r>
            <a:endParaRPr lang="en-US" dirty="0">
              <a:latin typeface="Times New Roman"/>
              <a:cs typeface="Calibri"/>
            </a:endParaRPr>
          </a:p>
          <a:p>
            <a:pPr>
              <a:lnSpc>
                <a:spcPct val="100000"/>
              </a:lnSpc>
              <a:buFont typeface="Courier New" panose="020B0604020202020204" pitchFamily="34" charset="0"/>
              <a:buChar char="o"/>
            </a:pPr>
            <a:r>
              <a:rPr lang="en-US" dirty="0">
                <a:latin typeface="Times New Roman"/>
                <a:cs typeface="Times New Roman"/>
              </a:rPr>
              <a:t>The required data can be stored in the long-term memory and the unwanted data are discarded.</a:t>
            </a:r>
          </a:p>
          <a:p>
            <a:pPr>
              <a:lnSpc>
                <a:spcPct val="100000"/>
              </a:lnSpc>
              <a:buFont typeface="Courier New" panose="020B0604020202020204" pitchFamily="34" charset="0"/>
              <a:buChar char="o"/>
            </a:pPr>
            <a:r>
              <a:rPr lang="en-US" dirty="0">
                <a:latin typeface="Times New Roman"/>
                <a:cs typeface="Times New Roman"/>
              </a:rPr>
              <a:t>The passing of the info in each state is dependent on the sigmoid function. '0' indicates no info should be passed and '1' indicates all the data should be passed</a:t>
            </a:r>
            <a:r>
              <a:rPr lang="en-US" sz="2200" dirty="0">
                <a:latin typeface="Times New Roman"/>
                <a:cs typeface="Times New Roman"/>
              </a:rPr>
              <a:t>.</a:t>
            </a:r>
          </a:p>
          <a:p>
            <a:pPr>
              <a:lnSpc>
                <a:spcPct val="150000"/>
              </a:lnSpc>
              <a:buFont typeface="Courier New" panose="020B0604020202020204" pitchFamily="34" charset="0"/>
              <a:buChar char="o"/>
            </a:pPr>
            <a:endParaRPr lang="en-US" sz="2200" dirty="0">
              <a:solidFill>
                <a:srgbClr val="FFFFFF">
                  <a:alpha val="60000"/>
                </a:srgbClr>
              </a:solidFill>
              <a:cs typeface="Calibri" panose="020F0502020204030204"/>
            </a:endParaRPr>
          </a:p>
          <a:p>
            <a:pPr>
              <a:buFont typeface="Courier New" panose="020B0604020202020204" pitchFamily="34" charset="0"/>
              <a:buChar char="o"/>
            </a:pPr>
            <a:endParaRPr lang="en-US" sz="2200" dirty="0">
              <a:solidFill>
                <a:srgbClr val="FFFFFF">
                  <a:alpha val="60000"/>
                </a:srgbClr>
              </a:solidFill>
            </a:endParaRPr>
          </a:p>
        </p:txBody>
      </p:sp>
    </p:spTree>
    <p:extLst>
      <p:ext uri="{BB962C8B-B14F-4D97-AF65-F5344CB8AC3E}">
        <p14:creationId xmlns:p14="http://schemas.microsoft.com/office/powerpoint/2010/main" val="16679678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3574" y="0"/>
            <a:ext cx="10515600" cy="965675"/>
          </a:xfrm>
        </p:spPr>
        <p:txBody>
          <a:bodyPr/>
          <a:lstStyle/>
          <a:p>
            <a:r>
              <a:rPr lang="en-US" dirty="0" smtClean="0">
                <a:latin typeface="Times New Roman" panose="02020603050405020304" pitchFamily="18" charset="0"/>
                <a:cs typeface="Times New Roman" panose="02020603050405020304" pitchFamily="18" charset="0"/>
              </a:rPr>
              <a:t>Algorithm - LSTM</a:t>
            </a:r>
            <a:endParaRPr lang="en-IN" dirty="0">
              <a:latin typeface="Times New Roman" panose="02020603050405020304" pitchFamily="18" charset="0"/>
              <a:cs typeface="Times New Roman" panose="02020603050405020304" pitchFamily="18" charset="0"/>
            </a:endParaRPr>
          </a:p>
        </p:txBody>
      </p:sp>
      <p:sp>
        <p:nvSpPr>
          <p:cNvPr id="3" name="TextBox 2"/>
          <p:cNvSpPr txBox="1"/>
          <p:nvPr/>
        </p:nvSpPr>
        <p:spPr>
          <a:xfrm>
            <a:off x="713574" y="764024"/>
            <a:ext cx="10408778" cy="6093976"/>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Step 1. Define Network</a:t>
            </a:r>
          </a:p>
          <a:p>
            <a:r>
              <a:rPr lang="en-US" sz="1600" dirty="0">
                <a:latin typeface="Times New Roman" panose="02020603050405020304" pitchFamily="18" charset="0"/>
                <a:cs typeface="Times New Roman" panose="02020603050405020304" pitchFamily="18" charset="0"/>
              </a:rPr>
              <a:t>The first step is to define your network</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Neural networks are defined in </a:t>
            </a:r>
            <a:r>
              <a:rPr lang="en-US" sz="1600" dirty="0" err="1">
                <a:latin typeface="Times New Roman" panose="02020603050405020304" pitchFamily="18" charset="0"/>
                <a:cs typeface="Times New Roman" panose="02020603050405020304" pitchFamily="18" charset="0"/>
              </a:rPr>
              <a:t>Keras</a:t>
            </a:r>
            <a:r>
              <a:rPr lang="en-US" sz="1600" dirty="0">
                <a:latin typeface="Times New Roman" panose="02020603050405020304" pitchFamily="18" charset="0"/>
                <a:cs typeface="Times New Roman" panose="02020603050405020304" pitchFamily="18" charset="0"/>
              </a:rPr>
              <a:t> as a sequence of layers. The container for these layers is the Sequential class</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 first step is to create an instance of the Sequential class. Then you can create your layers and add them in the order that they should be connected. The LSTM recurrent layer comprised of memory units is called LSTM(). A fully connected layer that often follows LSTM layers and is used for outputting a prediction is called Dense</a:t>
            </a:r>
            <a:r>
              <a:rPr lang="en-US" sz="1600" dirty="0" smtClean="0">
                <a:latin typeface="Times New Roman" panose="02020603050405020304" pitchFamily="18" charset="0"/>
                <a:cs typeface="Times New Roman" panose="02020603050405020304" pitchFamily="18" charset="0"/>
              </a:rPr>
              <a:t>().</a:t>
            </a:r>
          </a:p>
          <a:p>
            <a:endParaRPr lang="en-US" sz="1600"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2. Compile Network</a:t>
            </a:r>
          </a:p>
          <a:p>
            <a:r>
              <a:rPr lang="en-US" sz="1600" dirty="0">
                <a:latin typeface="Times New Roman" panose="02020603050405020304" pitchFamily="18" charset="0"/>
                <a:cs typeface="Times New Roman" panose="02020603050405020304" pitchFamily="18" charset="0"/>
              </a:rPr>
              <a:t>Once we have defined our network, we must compile it.</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Compilation is an efficiency step. It transforms the simple sequence of layers that we defined into a highly efficient series of matrix transforms in a format intended to be executed on your GPU or CPU, depending on how </a:t>
            </a:r>
            <a:r>
              <a:rPr lang="en-US" sz="1600" dirty="0" err="1">
                <a:latin typeface="Times New Roman" panose="02020603050405020304" pitchFamily="18" charset="0"/>
                <a:cs typeface="Times New Roman" panose="02020603050405020304" pitchFamily="18" charset="0"/>
              </a:rPr>
              <a:t>Keras</a:t>
            </a:r>
            <a:r>
              <a:rPr lang="en-US" sz="1600" dirty="0">
                <a:latin typeface="Times New Roman" panose="02020603050405020304" pitchFamily="18" charset="0"/>
                <a:cs typeface="Times New Roman" panose="02020603050405020304" pitchFamily="18" charset="0"/>
              </a:rPr>
              <a:t> is configured</a:t>
            </a:r>
            <a:r>
              <a:rPr lang="en-US" sz="1600" dirty="0" smtClean="0">
                <a:latin typeface="Times New Roman" panose="02020603050405020304" pitchFamily="18" charset="0"/>
                <a:cs typeface="Times New Roman" panose="02020603050405020304" pitchFamily="18" charset="0"/>
              </a:rPr>
              <a:t>.</a:t>
            </a:r>
          </a:p>
          <a:p>
            <a:endParaRPr lang="en-US" sz="1600"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Step 3. Fit Network</a:t>
            </a:r>
          </a:p>
          <a:p>
            <a:r>
              <a:rPr lang="en-US" sz="1600" dirty="0">
                <a:latin typeface="Times New Roman" panose="02020603050405020304" pitchFamily="18" charset="0"/>
                <a:cs typeface="Times New Roman" panose="02020603050405020304" pitchFamily="18" charset="0"/>
              </a:rPr>
              <a:t>Once the network is compiled, it can be fit, which means adapt the weights on a training dataset</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Fitting the network requires the training data to be specified, both a matrix of input patterns, X, and an array of matching output patterns, y</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 network is trained using the </a:t>
            </a:r>
            <a:r>
              <a:rPr lang="en-US" sz="1600" dirty="0" err="1">
                <a:latin typeface="Times New Roman" panose="02020603050405020304" pitchFamily="18" charset="0"/>
                <a:cs typeface="Times New Roman" panose="02020603050405020304" pitchFamily="18" charset="0"/>
              </a:rPr>
              <a:t>backpropagation</a:t>
            </a:r>
            <a:r>
              <a:rPr lang="en-US" sz="1600" dirty="0">
                <a:latin typeface="Times New Roman" panose="02020603050405020304" pitchFamily="18" charset="0"/>
                <a:cs typeface="Times New Roman" panose="02020603050405020304" pitchFamily="18" charset="0"/>
              </a:rPr>
              <a:t> algorithm and optimized according to the optimization algorithm and loss function specified when compiling the model</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 </a:t>
            </a:r>
            <a:r>
              <a:rPr lang="en-US" sz="1600" dirty="0" err="1">
                <a:latin typeface="Times New Roman" panose="02020603050405020304" pitchFamily="18" charset="0"/>
                <a:cs typeface="Times New Roman" panose="02020603050405020304" pitchFamily="18" charset="0"/>
              </a:rPr>
              <a:t>backpropagation</a:t>
            </a:r>
            <a:r>
              <a:rPr lang="en-US" sz="1600" dirty="0">
                <a:latin typeface="Times New Roman" panose="02020603050405020304" pitchFamily="18" charset="0"/>
                <a:cs typeface="Times New Roman" panose="02020603050405020304" pitchFamily="18" charset="0"/>
              </a:rPr>
              <a:t> algorithm requires that the network be trained for a specified number of epochs or exposures to the training dataset</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Each epoch can be partitioned into groups of input-output pattern pairs called batches. This defines the number of patterns that the network is exposed to before the weights are updated within an epoch. It is also an efficiency optimization, ensuring that not too many input patterns are loaded into memory at a time.</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398333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4919" y="0"/>
            <a:ext cx="11665009" cy="6858000"/>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Step 4. Evaluate Network</a:t>
            </a:r>
          </a:p>
          <a:p>
            <a:pPr marL="0" indent="0">
              <a:buNone/>
            </a:pPr>
            <a:r>
              <a:rPr lang="en-US" sz="1600" dirty="0">
                <a:latin typeface="Times New Roman" panose="02020603050405020304" pitchFamily="18" charset="0"/>
                <a:cs typeface="Times New Roman" panose="02020603050405020304" pitchFamily="18" charset="0"/>
              </a:rPr>
              <a:t>Once the network is trained, it can be </a:t>
            </a:r>
            <a:r>
              <a:rPr lang="en-US" sz="1600" dirty="0" smtClean="0">
                <a:latin typeface="Times New Roman" panose="02020603050405020304" pitchFamily="18" charset="0"/>
                <a:cs typeface="Times New Roman" panose="02020603050405020304" pitchFamily="18" charset="0"/>
              </a:rPr>
              <a:t>evaluated.</a:t>
            </a:r>
          </a:p>
          <a:p>
            <a:pPr marL="0" indent="0">
              <a:buNone/>
            </a:pPr>
            <a:r>
              <a:rPr lang="en-US" sz="1600" dirty="0" smtClean="0">
                <a:latin typeface="Times New Roman" panose="02020603050405020304" pitchFamily="18" charset="0"/>
                <a:cs typeface="Times New Roman" panose="02020603050405020304" pitchFamily="18" charset="0"/>
              </a:rPr>
              <a:t>The </a:t>
            </a:r>
            <a:r>
              <a:rPr lang="en-US" sz="1600" dirty="0">
                <a:latin typeface="Times New Roman" panose="02020603050405020304" pitchFamily="18" charset="0"/>
                <a:cs typeface="Times New Roman" panose="02020603050405020304" pitchFamily="18" charset="0"/>
              </a:rPr>
              <a:t>network can be evaluated on the training data, but this will not provide a useful indication of the performance of the network as a predictive model, as it has seen all of this data before.</a:t>
            </a:r>
          </a:p>
          <a:p>
            <a:pPr marL="0" indent="0">
              <a:buNone/>
            </a:pPr>
            <a:r>
              <a:rPr lang="en-US" sz="1600" dirty="0" smtClean="0">
                <a:latin typeface="Times New Roman" panose="02020603050405020304" pitchFamily="18" charset="0"/>
                <a:cs typeface="Times New Roman" panose="02020603050405020304" pitchFamily="18" charset="0"/>
              </a:rPr>
              <a:t>We </a:t>
            </a:r>
            <a:r>
              <a:rPr lang="en-US" sz="1600" dirty="0">
                <a:latin typeface="Times New Roman" panose="02020603050405020304" pitchFamily="18" charset="0"/>
                <a:cs typeface="Times New Roman" panose="02020603050405020304" pitchFamily="18" charset="0"/>
              </a:rPr>
              <a:t>can evaluate the performance of the network on a separate dataset, unseen during testing. This will provide an estimate of the performance of the network at making predictions for unseen data in the future</a:t>
            </a:r>
            <a:r>
              <a:rPr lang="en-US" sz="1600" dirty="0" smtClean="0">
                <a:latin typeface="Times New Roman" panose="02020603050405020304" pitchFamily="18" charset="0"/>
                <a:cs typeface="Times New Roman" panose="02020603050405020304" pitchFamily="18" charset="0"/>
              </a:rPr>
              <a:t>.</a:t>
            </a:r>
          </a:p>
          <a:p>
            <a:pPr marL="0" indent="0">
              <a:buNone/>
            </a:pPr>
            <a:endParaRPr lang="en-US" sz="1600" dirty="0">
              <a:latin typeface="Times New Roman" panose="02020603050405020304" pitchFamily="18" charset="0"/>
              <a:cs typeface="Times New Roman" panose="02020603050405020304" pitchFamily="18" charset="0"/>
            </a:endParaRPr>
          </a:p>
          <a:p>
            <a:pPr marL="0" indent="0">
              <a:lnSpc>
                <a:spcPct val="100000"/>
              </a:lnSpc>
              <a:buNone/>
            </a:pPr>
            <a:r>
              <a:rPr lang="en-US" sz="1800" b="1" dirty="0">
                <a:latin typeface="Times New Roman" panose="02020603050405020304" pitchFamily="18" charset="0"/>
                <a:cs typeface="Times New Roman" panose="02020603050405020304" pitchFamily="18" charset="0"/>
              </a:rPr>
              <a:t>Step 5. Make Predictions</a:t>
            </a:r>
          </a:p>
          <a:p>
            <a:pPr marL="0" indent="0">
              <a:lnSpc>
                <a:spcPct val="100000"/>
              </a:lnSpc>
              <a:buNone/>
            </a:pPr>
            <a:r>
              <a:rPr lang="en-US" sz="1600" dirty="0">
                <a:latin typeface="Times New Roman" panose="02020603050405020304" pitchFamily="18" charset="0"/>
                <a:cs typeface="Times New Roman" panose="02020603050405020304" pitchFamily="18" charset="0"/>
              </a:rPr>
              <a:t>Once we are satisfied with the performance of our fit model, we can use it to make predictions on new data</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pPr marL="0" indent="0">
              <a:lnSpc>
                <a:spcPct val="100000"/>
              </a:lnSpc>
              <a:buNone/>
            </a:pPr>
            <a:r>
              <a:rPr lang="en-US" sz="1600" dirty="0" smtClean="0">
                <a:latin typeface="Times New Roman" panose="02020603050405020304" pitchFamily="18" charset="0"/>
                <a:cs typeface="Times New Roman" panose="02020603050405020304" pitchFamily="18" charset="0"/>
              </a:rPr>
              <a:t>This </a:t>
            </a:r>
            <a:r>
              <a:rPr lang="en-US" sz="1600" dirty="0">
                <a:latin typeface="Times New Roman" panose="02020603050405020304" pitchFamily="18" charset="0"/>
                <a:cs typeface="Times New Roman" panose="02020603050405020304" pitchFamily="18" charset="0"/>
              </a:rPr>
              <a:t>is as easy as calling the predict() function on the model </a:t>
            </a:r>
            <a:r>
              <a:rPr lang="en-US" sz="1600" dirty="0" smtClean="0">
                <a:latin typeface="Times New Roman" panose="02020603050405020304" pitchFamily="18" charset="0"/>
                <a:cs typeface="Times New Roman" panose="02020603050405020304" pitchFamily="18" charset="0"/>
              </a:rPr>
              <a:t>with </a:t>
            </a:r>
            <a:r>
              <a:rPr lang="en-US" sz="1600" dirty="0">
                <a:latin typeface="Times New Roman" panose="02020603050405020304" pitchFamily="18" charset="0"/>
                <a:cs typeface="Times New Roman" panose="02020603050405020304" pitchFamily="18" charset="0"/>
              </a:rPr>
              <a:t>an array of new input patterns</a:t>
            </a:r>
            <a:r>
              <a:rPr lang="en-US" sz="1600" dirty="0" smtClean="0">
                <a:latin typeface="Times New Roman" panose="02020603050405020304" pitchFamily="18" charset="0"/>
                <a:cs typeface="Times New Roman" panose="02020603050405020304" pitchFamily="18" charset="0"/>
              </a:rPr>
              <a:t>.</a:t>
            </a:r>
          </a:p>
          <a:p>
            <a:pPr marL="0" indent="0">
              <a:lnSpc>
                <a:spcPct val="100000"/>
              </a:lnSpc>
              <a:buNone/>
            </a:pPr>
            <a:r>
              <a:rPr lang="en-IN" sz="1600" dirty="0" smtClean="0">
                <a:latin typeface="Times New Roman" panose="02020603050405020304" pitchFamily="18" charset="0"/>
                <a:cs typeface="Times New Roman" panose="02020603050405020304" pitchFamily="18" charset="0"/>
              </a:rPr>
              <a:t>	predictions </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model.predict</a:t>
            </a:r>
            <a:r>
              <a:rPr lang="en-IN" sz="1600" dirty="0">
                <a:latin typeface="Times New Roman" panose="02020603050405020304" pitchFamily="18" charset="0"/>
                <a:cs typeface="Times New Roman" panose="02020603050405020304" pitchFamily="18" charset="0"/>
              </a:rPr>
              <a:t>(X)</a:t>
            </a:r>
          </a:p>
        </p:txBody>
      </p:sp>
    </p:spTree>
    <p:extLst>
      <p:ext uri="{BB962C8B-B14F-4D97-AF65-F5344CB8AC3E}">
        <p14:creationId xmlns:p14="http://schemas.microsoft.com/office/powerpoint/2010/main" val="251330014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LSTM</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26166" t="11185" r="5916" b="31630"/>
          <a:stretch/>
        </p:blipFill>
        <p:spPr>
          <a:xfrm>
            <a:off x="892092" y="1524000"/>
            <a:ext cx="10407816" cy="4929346"/>
          </a:xfrm>
          <a:prstGeom prst="rect">
            <a:avLst/>
          </a:prstGeom>
        </p:spPr>
      </p:pic>
    </p:spTree>
    <p:extLst>
      <p:ext uri="{BB962C8B-B14F-4D97-AF65-F5344CB8AC3E}">
        <p14:creationId xmlns:p14="http://schemas.microsoft.com/office/powerpoint/2010/main" val="19155988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6288" t="21379" r="6288" b="27711"/>
          <a:stretch/>
        </p:blipFill>
        <p:spPr>
          <a:xfrm>
            <a:off x="900545" y="1052946"/>
            <a:ext cx="10266219" cy="4724400"/>
          </a:xfrm>
          <a:prstGeom prst="rect">
            <a:avLst/>
          </a:prstGeom>
        </p:spPr>
      </p:pic>
    </p:spTree>
    <p:extLst>
      <p:ext uri="{BB962C8B-B14F-4D97-AF65-F5344CB8AC3E}">
        <p14:creationId xmlns:p14="http://schemas.microsoft.com/office/powerpoint/2010/main" val="122821767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857E724A-4251-A22A-A887-AAB42D1AC9A9}"/>
              </a:ext>
            </a:extLst>
          </p:cNvPr>
          <p:cNvSpPr>
            <a:spLocks noGrp="1"/>
          </p:cNvSpPr>
          <p:nvPr>
            <p:ph type="title"/>
          </p:nvPr>
        </p:nvSpPr>
        <p:spPr>
          <a:xfrm>
            <a:off x="643467" y="321734"/>
            <a:ext cx="10905066" cy="1135737"/>
          </a:xfrm>
        </p:spPr>
        <p:txBody>
          <a:bodyPr vert="horz" lIns="91440" tIns="45720" rIns="91440" bIns="45720" rtlCol="0" anchor="ctr" anchorCtr="0">
            <a:normAutofit/>
          </a:bodyPr>
          <a:lstStyle/>
          <a:p>
            <a:r>
              <a:rPr lang="en-US" sz="3600" u="sng" kern="1200" dirty="0">
                <a:latin typeface="Times New Roman"/>
                <a:cs typeface="Times New Roman"/>
              </a:rPr>
              <a:t>SVM – SUPPORT VECTOR MACHINE</a:t>
            </a:r>
          </a:p>
        </p:txBody>
      </p:sp>
      <p:sp>
        <p:nvSpPr>
          <p:cNvPr id="5" name="TextBox 4">
            <a:extLst>
              <a:ext uri="{FF2B5EF4-FFF2-40B4-BE49-F238E27FC236}">
                <a16:creationId xmlns="" xmlns:a16="http://schemas.microsoft.com/office/drawing/2014/main" id="{5C0E5DE1-346E-F423-7EA0-21E3E7F11DCF}"/>
              </a:ext>
            </a:extLst>
          </p:cNvPr>
          <p:cNvSpPr txBox="1"/>
          <p:nvPr/>
        </p:nvSpPr>
        <p:spPr>
          <a:xfrm>
            <a:off x="643469" y="1782981"/>
            <a:ext cx="4008384" cy="439398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lnSpcReduction="10000"/>
          </a:bodyPr>
          <a:lstStyle/>
          <a:p>
            <a:pPr marL="114300" indent="-228600">
              <a:lnSpc>
                <a:spcPct val="110000"/>
              </a:lnSpc>
              <a:spcAft>
                <a:spcPts val="800"/>
              </a:spcAft>
              <a:buFont typeface="Arial" panose="020B0604020202020204" pitchFamily="34" charset="0"/>
              <a:buChar char="•"/>
            </a:pPr>
            <a:r>
              <a:rPr lang="en-US" sz="2000" dirty="0">
                <a:latin typeface="Times New Roman"/>
                <a:cs typeface="Times New Roman"/>
              </a:rPr>
              <a:t>All the characteristics are differentiated into different categories.</a:t>
            </a:r>
            <a:endParaRPr lang="en-US" dirty="0">
              <a:cs typeface="Calibri" panose="020F0502020204030204"/>
            </a:endParaRPr>
          </a:p>
          <a:p>
            <a:pPr marL="114300" indent="-228600">
              <a:lnSpc>
                <a:spcPct val="110000"/>
              </a:lnSpc>
              <a:spcAft>
                <a:spcPts val="800"/>
              </a:spcAft>
              <a:buFont typeface="Arial" panose="020B0604020202020204" pitchFamily="34" charset="0"/>
              <a:buChar char="•"/>
            </a:pPr>
            <a:r>
              <a:rPr lang="en-US" sz="2000" dirty="0">
                <a:latin typeface="Times New Roman"/>
                <a:cs typeface="Times New Roman"/>
              </a:rPr>
              <a:t>A </a:t>
            </a:r>
            <a:r>
              <a:rPr lang="en-US" sz="2000" dirty="0" err="1">
                <a:latin typeface="Times New Roman"/>
                <a:cs typeface="Times New Roman"/>
              </a:rPr>
              <a:t>Hyperplane</a:t>
            </a:r>
            <a:r>
              <a:rPr lang="en-US" sz="2000" dirty="0">
                <a:latin typeface="Times New Roman"/>
                <a:cs typeface="Times New Roman"/>
              </a:rPr>
              <a:t> is drawn between the categories and the margin is drawn between the 2 closest nodes on either side of the </a:t>
            </a:r>
            <a:r>
              <a:rPr lang="en-US" sz="2000" dirty="0" err="1">
                <a:latin typeface="Times New Roman"/>
                <a:cs typeface="Times New Roman"/>
              </a:rPr>
              <a:t>Hyperplane</a:t>
            </a:r>
            <a:r>
              <a:rPr lang="en-US" sz="2000" dirty="0">
                <a:latin typeface="Times New Roman"/>
                <a:cs typeface="Times New Roman"/>
              </a:rPr>
              <a:t>.</a:t>
            </a:r>
          </a:p>
          <a:p>
            <a:pPr marL="114300" indent="-228600">
              <a:lnSpc>
                <a:spcPct val="110000"/>
              </a:lnSpc>
              <a:spcAft>
                <a:spcPts val="800"/>
              </a:spcAft>
              <a:buFont typeface="Arial" panose="020B0604020202020204" pitchFamily="34" charset="0"/>
              <a:buChar char="•"/>
            </a:pPr>
            <a:r>
              <a:rPr lang="en-US" sz="2000" dirty="0">
                <a:latin typeface="Times New Roman"/>
                <a:cs typeface="Times New Roman"/>
              </a:rPr>
              <a:t>The two closest nodes are referred to as support nodes.</a:t>
            </a:r>
          </a:p>
          <a:p>
            <a:pPr marL="114300" indent="-228600">
              <a:lnSpc>
                <a:spcPct val="110000"/>
              </a:lnSpc>
              <a:spcAft>
                <a:spcPts val="800"/>
              </a:spcAft>
              <a:buFont typeface="Arial" panose="020B0604020202020204" pitchFamily="34" charset="0"/>
              <a:buChar char="•"/>
            </a:pPr>
            <a:r>
              <a:rPr lang="en-US" sz="2000" dirty="0">
                <a:latin typeface="Times New Roman"/>
                <a:cs typeface="Times New Roman"/>
              </a:rPr>
              <a:t>After training the model, the classification can be done by placing choosing the correct plane.</a:t>
            </a:r>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descr="Diagram, schematic&#10;&#10;Description automatically generated">
            <a:extLst>
              <a:ext uri="{FF2B5EF4-FFF2-40B4-BE49-F238E27FC236}">
                <a16:creationId xmlns="" xmlns:a16="http://schemas.microsoft.com/office/drawing/2014/main" id="{8CB74F58-6736-3FEF-F142-6E3AC1EBFD64}"/>
              </a:ext>
            </a:extLst>
          </p:cNvPr>
          <p:cNvPicPr>
            <a:picLocks noGrp="1" noChangeAspect="1"/>
          </p:cNvPicPr>
          <p:nvPr>
            <p:ph idx="1"/>
          </p:nvPr>
        </p:nvPicPr>
        <p:blipFill>
          <a:blip r:embed="rId2"/>
          <a:stretch>
            <a:fillRect/>
          </a:stretch>
        </p:blipFill>
        <p:spPr>
          <a:xfrm>
            <a:off x="5295320" y="1876918"/>
            <a:ext cx="6253212" cy="4174018"/>
          </a:xfrm>
          <a:prstGeom prst="rect">
            <a:avLst/>
          </a:prstGeom>
        </p:spPr>
      </p:pic>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527192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EC233-4293-8E07-CABF-8B5D3263EF45}"/>
              </a:ext>
            </a:extLst>
          </p:cNvPr>
          <p:cNvSpPr>
            <a:spLocks noGrp="1"/>
          </p:cNvSpPr>
          <p:nvPr>
            <p:ph type="title"/>
          </p:nvPr>
        </p:nvSpPr>
        <p:spPr/>
        <p:txBody>
          <a:bodyPr/>
          <a:lstStyle/>
          <a:p>
            <a:r>
              <a:rPr lang="en-US" dirty="0">
                <a:latin typeface="Times New Roman"/>
                <a:cs typeface="Calibri Light"/>
              </a:rPr>
              <a:t>Algorithm - SVM</a:t>
            </a:r>
          </a:p>
        </p:txBody>
      </p:sp>
      <p:sp>
        <p:nvSpPr>
          <p:cNvPr id="3" name="Content Placeholder 2">
            <a:extLst>
              <a:ext uri="{FF2B5EF4-FFF2-40B4-BE49-F238E27FC236}">
                <a16:creationId xmlns="" xmlns:a16="http://schemas.microsoft.com/office/drawing/2014/main" id="{8BB0663E-336D-F440-17F7-CD11F66C6774}"/>
              </a:ext>
            </a:extLst>
          </p:cNvPr>
          <p:cNvSpPr>
            <a:spLocks noGrp="1"/>
          </p:cNvSpPr>
          <p:nvPr>
            <p:ph idx="1"/>
          </p:nvPr>
        </p:nvSpPr>
        <p:spPr/>
        <p:txBody>
          <a:bodyPr vert="horz" lIns="91440" tIns="45720" rIns="91440" bIns="45720" rtlCol="0" anchor="t">
            <a:normAutofit fontScale="92500" lnSpcReduction="10000"/>
          </a:bodyPr>
          <a:lstStyle/>
          <a:p>
            <a:pPr marL="0" indent="0">
              <a:lnSpc>
                <a:spcPct val="100000"/>
              </a:lnSpc>
              <a:buNone/>
            </a:pPr>
            <a:r>
              <a:rPr lang="en-US" dirty="0">
                <a:latin typeface="Times New Roman"/>
                <a:cs typeface="Times New Roman"/>
              </a:rPr>
              <a:t>SVM algorithm takes in the input instances containing different data such as protocol type, service, flags and x different parameters for classification</a:t>
            </a:r>
            <a:endParaRPr lang="en-US" dirty="0">
              <a:latin typeface="Consolas"/>
              <a:cs typeface="Times New Roman"/>
            </a:endParaRPr>
          </a:p>
          <a:p>
            <a:pPr marL="0" indent="0">
              <a:lnSpc>
                <a:spcPct val="100000"/>
              </a:lnSpc>
              <a:buNone/>
            </a:pPr>
            <a:r>
              <a:rPr lang="en-US" dirty="0">
                <a:latin typeface="Times New Roman"/>
                <a:cs typeface="Times New Roman"/>
              </a:rPr>
              <a:t>Step 1: </a:t>
            </a:r>
            <a:endParaRPr lang="en-US" dirty="0">
              <a:latin typeface="Calibri" panose="020F0502020204030204"/>
              <a:cs typeface="Calibri" panose="020F0502020204030204"/>
            </a:endParaRPr>
          </a:p>
          <a:p>
            <a:pPr marL="0" indent="0">
              <a:lnSpc>
                <a:spcPct val="100000"/>
              </a:lnSpc>
              <a:buNone/>
            </a:pPr>
            <a:r>
              <a:rPr lang="en-US" dirty="0">
                <a:latin typeface="Times New Roman"/>
                <a:cs typeface="Times New Roman"/>
              </a:rPr>
              <a:t>Start</a:t>
            </a:r>
            <a:endParaRPr lang="en-US">
              <a:latin typeface="Calibri" panose="020F0502020204030204"/>
              <a:cs typeface="Calibri" panose="020F0502020204030204"/>
            </a:endParaRPr>
          </a:p>
          <a:p>
            <a:pPr>
              <a:lnSpc>
                <a:spcPct val="100000"/>
              </a:lnSpc>
            </a:pPr>
            <a:r>
              <a:rPr lang="en-US" dirty="0">
                <a:latin typeface="Times New Roman"/>
                <a:cs typeface="Times New Roman"/>
              </a:rPr>
              <a:t>Input Dataset is ready for extraction</a:t>
            </a:r>
            <a:endParaRPr lang="en-US">
              <a:cs typeface="Calibri"/>
            </a:endParaRPr>
          </a:p>
          <a:p>
            <a:pPr marL="0" indent="0">
              <a:lnSpc>
                <a:spcPct val="100000"/>
              </a:lnSpc>
              <a:buNone/>
            </a:pPr>
            <a:r>
              <a:rPr lang="en-US" dirty="0">
                <a:latin typeface="Times New Roman"/>
                <a:cs typeface="Times New Roman"/>
              </a:rPr>
              <a:t>Step 2: </a:t>
            </a:r>
          </a:p>
          <a:p>
            <a:pPr marL="0" indent="0">
              <a:lnSpc>
                <a:spcPct val="100000"/>
              </a:lnSpc>
              <a:buNone/>
            </a:pPr>
            <a:r>
              <a:rPr lang="en-US" dirty="0">
                <a:latin typeface="Times New Roman"/>
                <a:cs typeface="Times New Roman"/>
              </a:rPr>
              <a:t>Data collection</a:t>
            </a:r>
            <a:endParaRPr lang="en-US" dirty="0">
              <a:cs typeface="Calibri"/>
            </a:endParaRPr>
          </a:p>
          <a:p>
            <a:pPr>
              <a:lnSpc>
                <a:spcPct val="100000"/>
              </a:lnSpc>
            </a:pPr>
            <a:r>
              <a:rPr lang="en-US" dirty="0">
                <a:latin typeface="Times New Roman"/>
                <a:cs typeface="Times New Roman"/>
              </a:rPr>
              <a:t>Input Data is extracted.</a:t>
            </a:r>
          </a:p>
          <a:p>
            <a:pPr marL="0" indent="0">
              <a:lnSpc>
                <a:spcPct val="100000"/>
              </a:lnSpc>
              <a:buNone/>
            </a:pPr>
            <a:r>
              <a:rPr lang="en-US" dirty="0">
                <a:latin typeface="Times New Roman"/>
                <a:cs typeface="Times New Roman"/>
              </a:rPr>
              <a:t>   (</a:t>
            </a:r>
            <a:r>
              <a:rPr lang="en-US" dirty="0" err="1">
                <a:latin typeface="Times New Roman"/>
                <a:cs typeface="Times New Roman"/>
              </a:rPr>
              <a:t>pandas.read_csv</a:t>
            </a:r>
            <a:r>
              <a:rPr lang="en-US" dirty="0">
                <a:latin typeface="Times New Roman"/>
                <a:cs typeface="Times New Roman"/>
              </a:rPr>
              <a:t>())</a:t>
            </a:r>
          </a:p>
          <a:p>
            <a:pPr marL="0" indent="0">
              <a:lnSpc>
                <a:spcPct val="100000"/>
              </a:lnSpc>
              <a:buNone/>
            </a:pPr>
            <a:endParaRPr lang="en-US" dirty="0">
              <a:latin typeface="Times New Roman"/>
              <a:cs typeface="Times New Roman"/>
            </a:endParaRPr>
          </a:p>
        </p:txBody>
      </p:sp>
    </p:spTree>
    <p:extLst>
      <p:ext uri="{BB962C8B-B14F-4D97-AF65-F5344CB8AC3E}">
        <p14:creationId xmlns:p14="http://schemas.microsoft.com/office/powerpoint/2010/main" val="36666551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EC233-4293-8E07-CABF-8B5D3263EF45}"/>
              </a:ext>
            </a:extLst>
          </p:cNvPr>
          <p:cNvSpPr>
            <a:spLocks noGrp="1"/>
          </p:cNvSpPr>
          <p:nvPr>
            <p:ph type="title"/>
          </p:nvPr>
        </p:nvSpPr>
        <p:spPr/>
        <p:txBody>
          <a:bodyPr/>
          <a:lstStyle/>
          <a:p>
            <a:r>
              <a:rPr lang="en-US" dirty="0">
                <a:latin typeface="Times New Roman"/>
                <a:cs typeface="Calibri Light"/>
              </a:rPr>
              <a:t>Algorithm - SVM</a:t>
            </a:r>
          </a:p>
        </p:txBody>
      </p:sp>
      <p:sp>
        <p:nvSpPr>
          <p:cNvPr id="3" name="Content Placeholder 2">
            <a:extLst>
              <a:ext uri="{FF2B5EF4-FFF2-40B4-BE49-F238E27FC236}">
                <a16:creationId xmlns="" xmlns:a16="http://schemas.microsoft.com/office/drawing/2014/main" id="{8BB0663E-336D-F440-17F7-CD11F66C6774}"/>
              </a:ext>
            </a:extLst>
          </p:cNvPr>
          <p:cNvSpPr>
            <a:spLocks noGrp="1"/>
          </p:cNvSpPr>
          <p:nvPr>
            <p:ph idx="1"/>
          </p:nvPr>
        </p:nvSpPr>
        <p:spPr/>
        <p:txBody>
          <a:bodyPr vert="horz" lIns="91440" tIns="45720" rIns="91440" bIns="45720" rtlCol="0" anchor="t">
            <a:normAutofit/>
          </a:bodyPr>
          <a:lstStyle/>
          <a:p>
            <a:pPr marL="0" indent="0">
              <a:lnSpc>
                <a:spcPct val="100000"/>
              </a:lnSpc>
              <a:buNone/>
            </a:pPr>
            <a:r>
              <a:rPr lang="en-US" dirty="0">
                <a:latin typeface="Times New Roman"/>
                <a:cs typeface="Times New Roman"/>
              </a:rPr>
              <a:t>Step 3: </a:t>
            </a:r>
            <a:endParaRPr lang="en-US" dirty="0">
              <a:latin typeface="Times New Roman"/>
              <a:cs typeface="Calibri" panose="020F0502020204030204"/>
            </a:endParaRPr>
          </a:p>
          <a:p>
            <a:pPr marL="0" indent="0">
              <a:lnSpc>
                <a:spcPct val="100000"/>
              </a:lnSpc>
              <a:buNone/>
            </a:pPr>
            <a:r>
              <a:rPr lang="en-US" dirty="0">
                <a:latin typeface="Times New Roman"/>
                <a:cs typeface="Times New Roman"/>
              </a:rPr>
              <a:t>Data Preprocessing</a:t>
            </a:r>
            <a:endParaRPr lang="en-US" dirty="0">
              <a:latin typeface="Times New Roman"/>
              <a:cs typeface="Calibri"/>
            </a:endParaRPr>
          </a:p>
          <a:p>
            <a:pPr marL="457200" indent="-457200">
              <a:lnSpc>
                <a:spcPct val="100000"/>
              </a:lnSpc>
            </a:pPr>
            <a:r>
              <a:rPr lang="en-US" dirty="0">
                <a:latin typeface="Times New Roman"/>
                <a:cs typeface="Times New Roman"/>
              </a:rPr>
              <a:t>Duplicated data is discarded [.</a:t>
            </a:r>
            <a:r>
              <a:rPr lang="en-US" dirty="0" err="1">
                <a:latin typeface="Times New Roman"/>
                <a:cs typeface="Times New Roman"/>
              </a:rPr>
              <a:t>labels.unique</a:t>
            </a:r>
            <a:r>
              <a:rPr lang="en-US" dirty="0">
                <a:latin typeface="Times New Roman"/>
                <a:cs typeface="Times New Roman"/>
              </a:rPr>
              <a:t>()]</a:t>
            </a:r>
            <a:endParaRPr lang="en-US" dirty="0">
              <a:latin typeface="Times New Roman"/>
              <a:cs typeface="Calibri"/>
            </a:endParaRPr>
          </a:p>
          <a:p>
            <a:pPr marL="457200" indent="-457200">
              <a:lnSpc>
                <a:spcPct val="100000"/>
              </a:lnSpc>
            </a:pPr>
            <a:r>
              <a:rPr lang="en-US" dirty="0">
                <a:latin typeface="Times New Roman"/>
                <a:cs typeface="Times New Roman"/>
              </a:rPr>
              <a:t>Calculation of Mean and standard deviation [.</a:t>
            </a:r>
            <a:r>
              <a:rPr lang="en-US" dirty="0" err="1">
                <a:latin typeface="Times New Roman"/>
                <a:cs typeface="Times New Roman"/>
              </a:rPr>
              <a:t>fit_transform</a:t>
            </a:r>
            <a:r>
              <a:rPr lang="en-US" dirty="0">
                <a:latin typeface="Times New Roman"/>
                <a:cs typeface="Times New Roman"/>
              </a:rPr>
              <a:t>()]</a:t>
            </a:r>
          </a:p>
          <a:p>
            <a:pPr marL="457200" indent="-457200">
              <a:lnSpc>
                <a:spcPct val="100000"/>
              </a:lnSpc>
            </a:pPr>
            <a:r>
              <a:rPr lang="en-US" dirty="0">
                <a:latin typeface="Times New Roman"/>
                <a:cs typeface="Times New Roman"/>
              </a:rPr>
              <a:t>Get </a:t>
            </a:r>
            <a:r>
              <a:rPr lang="en-US" dirty="0" smtClean="0">
                <a:latin typeface="Times New Roman"/>
                <a:cs typeface="Times New Roman"/>
              </a:rPr>
              <a:t>dimensions </a:t>
            </a:r>
            <a:r>
              <a:rPr lang="en-US" dirty="0">
                <a:latin typeface="Times New Roman"/>
                <a:cs typeface="Times New Roman"/>
              </a:rPr>
              <a:t>of the instance [.shape()]</a:t>
            </a:r>
          </a:p>
          <a:p>
            <a:pPr marL="457200" indent="-457200">
              <a:lnSpc>
                <a:spcPct val="100000"/>
              </a:lnSpc>
            </a:pPr>
            <a:r>
              <a:rPr lang="en-US" dirty="0">
                <a:latin typeface="Times New Roman"/>
                <a:cs typeface="Times New Roman"/>
              </a:rPr>
              <a:t>Store it in an array</a:t>
            </a:r>
          </a:p>
          <a:p>
            <a:pPr>
              <a:lnSpc>
                <a:spcPct val="100000"/>
              </a:lnSpc>
            </a:pPr>
            <a:r>
              <a:rPr lang="en-US" dirty="0">
                <a:latin typeface="Times New Roman"/>
                <a:cs typeface="Times New Roman"/>
              </a:rPr>
              <a:t>   Convert raw processed data to matrix [.</a:t>
            </a:r>
            <a:r>
              <a:rPr lang="en-US" dirty="0" err="1">
                <a:latin typeface="Times New Roman"/>
                <a:cs typeface="Times New Roman"/>
              </a:rPr>
              <a:t>TfidfVectorizer</a:t>
            </a:r>
            <a:r>
              <a:rPr lang="en-US" dirty="0">
                <a:latin typeface="Times New Roman"/>
                <a:cs typeface="Times New Roman"/>
              </a:rPr>
              <a:t>()]</a:t>
            </a:r>
            <a:endParaRPr lang="en-US" dirty="0">
              <a:latin typeface="Consolas"/>
              <a:cs typeface="Times New Roman"/>
            </a:endParaRPr>
          </a:p>
          <a:p>
            <a:pPr marL="0" indent="0">
              <a:lnSpc>
                <a:spcPct val="100000"/>
              </a:lnSpc>
              <a:buNone/>
            </a:pPr>
            <a:endParaRPr lang="en-US" dirty="0">
              <a:latin typeface="Times New Roman"/>
              <a:cs typeface="Times New Roman"/>
            </a:endParaRPr>
          </a:p>
        </p:txBody>
      </p:sp>
    </p:spTree>
    <p:extLst>
      <p:ext uri="{BB962C8B-B14F-4D97-AF65-F5344CB8AC3E}">
        <p14:creationId xmlns:p14="http://schemas.microsoft.com/office/powerpoint/2010/main" val="23666442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61CA65B-CA5A-C1B5-5F72-111BB2719C50}"/>
              </a:ext>
            </a:extLst>
          </p:cNvPr>
          <p:cNvSpPr>
            <a:spLocks noGrp="1"/>
          </p:cNvSpPr>
          <p:nvPr>
            <p:ph type="title"/>
          </p:nvPr>
        </p:nvSpPr>
        <p:spPr/>
        <p:txBody>
          <a:bodyPr/>
          <a:lstStyle/>
          <a:p>
            <a:r>
              <a:rPr lang="en-US" b="1">
                <a:latin typeface="Times New Roman"/>
                <a:cs typeface="Calibri Light"/>
              </a:rPr>
              <a:t>INTRODUCTION</a:t>
            </a:r>
            <a:endParaRPr lang="en-US" b="1">
              <a:latin typeface="Times New Roman"/>
              <a:cs typeface="Times New Roman"/>
            </a:endParaRPr>
          </a:p>
        </p:txBody>
      </p:sp>
      <p:sp>
        <p:nvSpPr>
          <p:cNvPr id="3" name="Content Placeholder 2">
            <a:extLst>
              <a:ext uri="{FF2B5EF4-FFF2-40B4-BE49-F238E27FC236}">
                <a16:creationId xmlns="" xmlns:a16="http://schemas.microsoft.com/office/drawing/2014/main" id="{F11DCF36-7DC7-C743-9B9E-DDCA456F8085}"/>
              </a:ext>
            </a:extLst>
          </p:cNvPr>
          <p:cNvSpPr>
            <a:spLocks noGrp="1"/>
          </p:cNvSpPr>
          <p:nvPr>
            <p:ph idx="1"/>
          </p:nvPr>
        </p:nvSpPr>
        <p:spPr/>
        <p:txBody>
          <a:bodyPr vert="horz" lIns="91440" tIns="45720" rIns="91440" bIns="45720" rtlCol="0" anchor="t">
            <a:normAutofit fontScale="92500" lnSpcReduction="20000"/>
          </a:bodyPr>
          <a:lstStyle/>
          <a:p>
            <a:pPr>
              <a:lnSpc>
                <a:spcPct val="110000"/>
              </a:lnSpc>
              <a:spcAft>
                <a:spcPts val="800"/>
              </a:spcAft>
              <a:buFont typeface="Courier New,monospace" panose="020B0604020202020204" pitchFamily="34" charset="0"/>
              <a:buChar char="o"/>
            </a:pPr>
            <a:r>
              <a:rPr lang="en-US" dirty="0">
                <a:latin typeface="Times New Roman"/>
                <a:ea typeface="+mn-lt"/>
                <a:cs typeface="Times New Roman"/>
              </a:rPr>
              <a:t>Cybersecurity is defined as a set of process, human behavior and systems that help safeguard electronic resources.</a:t>
            </a:r>
            <a:endParaRPr lang="en-US" dirty="0">
              <a:latin typeface="Times New Roman"/>
              <a:ea typeface="+mn-lt"/>
              <a:cs typeface="+mn-lt"/>
            </a:endParaRPr>
          </a:p>
          <a:p>
            <a:pPr>
              <a:lnSpc>
                <a:spcPct val="110000"/>
              </a:lnSpc>
              <a:spcAft>
                <a:spcPts val="800"/>
              </a:spcAft>
              <a:buFont typeface="Courier New,monospace" panose="020B0604020202020204" pitchFamily="34" charset="0"/>
              <a:buChar char="o"/>
            </a:pPr>
            <a:r>
              <a:rPr lang="en-US" dirty="0">
                <a:latin typeface="Times New Roman"/>
                <a:ea typeface="+mn-lt"/>
                <a:cs typeface="Times New Roman"/>
              </a:rPr>
              <a:t>Cybersecurity is a fast-evolving field over the last decade.</a:t>
            </a:r>
          </a:p>
          <a:p>
            <a:pPr>
              <a:lnSpc>
                <a:spcPct val="110000"/>
              </a:lnSpc>
              <a:spcAft>
                <a:spcPts val="800"/>
              </a:spcAft>
              <a:buFont typeface="Courier New,monospace" panose="020B0604020202020204" pitchFamily="34" charset="0"/>
              <a:buChar char="o"/>
            </a:pPr>
            <a:r>
              <a:rPr lang="en-US" dirty="0">
                <a:latin typeface="Times New Roman"/>
                <a:ea typeface="+mn-lt"/>
                <a:cs typeface="Times New Roman"/>
              </a:rPr>
              <a:t>As we rely more and more on technology, The need for better security also increases.</a:t>
            </a:r>
          </a:p>
          <a:p>
            <a:pPr>
              <a:lnSpc>
                <a:spcPct val="110000"/>
              </a:lnSpc>
              <a:spcAft>
                <a:spcPts val="800"/>
              </a:spcAft>
              <a:buFont typeface="Courier New,monospace" panose="020B0604020202020204" pitchFamily="34" charset="0"/>
              <a:buChar char="o"/>
            </a:pPr>
            <a:r>
              <a:rPr lang="en-US" dirty="0">
                <a:latin typeface="Times New Roman"/>
                <a:ea typeface="+mn-lt"/>
                <a:cs typeface="+mn-lt"/>
              </a:rPr>
              <a:t>Cyber security is the application of technologies, processes, and controls to protect systems, networks, programs, devices and data from cyber-attacks.</a:t>
            </a:r>
            <a:endParaRPr lang="en-US" dirty="0">
              <a:ea typeface="Calibri" panose="020F0502020204030204"/>
              <a:cs typeface="Calibri" panose="020F0502020204030204"/>
            </a:endParaRPr>
          </a:p>
          <a:p>
            <a:pPr>
              <a:lnSpc>
                <a:spcPct val="110000"/>
              </a:lnSpc>
              <a:spcAft>
                <a:spcPts val="800"/>
              </a:spcAft>
              <a:buFont typeface="Courier New,monospace" panose="020B0604020202020204" pitchFamily="34" charset="0"/>
              <a:buChar char="o"/>
            </a:pPr>
            <a:r>
              <a:rPr lang="en-US" dirty="0">
                <a:latin typeface="Times New Roman"/>
                <a:ea typeface="+mn-lt"/>
                <a:cs typeface="+mn-lt"/>
              </a:rPr>
              <a:t>AI models can be used to train the system to detect malicious threats to the system and improve the security.</a:t>
            </a:r>
            <a:endParaRPr lang="en-US" dirty="0">
              <a:latin typeface="Times New Roman"/>
              <a:cs typeface="Calibri"/>
            </a:endParaRPr>
          </a:p>
        </p:txBody>
      </p:sp>
    </p:spTree>
    <p:extLst>
      <p:ext uri="{BB962C8B-B14F-4D97-AF65-F5344CB8AC3E}">
        <p14:creationId xmlns:p14="http://schemas.microsoft.com/office/powerpoint/2010/main" val="10686383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EC233-4293-8E07-CABF-8B5D3263EF45}"/>
              </a:ext>
            </a:extLst>
          </p:cNvPr>
          <p:cNvSpPr>
            <a:spLocks noGrp="1"/>
          </p:cNvSpPr>
          <p:nvPr>
            <p:ph type="title"/>
          </p:nvPr>
        </p:nvSpPr>
        <p:spPr/>
        <p:txBody>
          <a:bodyPr/>
          <a:lstStyle/>
          <a:p>
            <a:r>
              <a:rPr lang="en-US" dirty="0">
                <a:latin typeface="Times New Roman"/>
                <a:cs typeface="Calibri Light"/>
              </a:rPr>
              <a:t>Algorithm - SVM</a:t>
            </a:r>
          </a:p>
        </p:txBody>
      </p:sp>
      <p:sp>
        <p:nvSpPr>
          <p:cNvPr id="3" name="Content Placeholder 2">
            <a:extLst>
              <a:ext uri="{FF2B5EF4-FFF2-40B4-BE49-F238E27FC236}">
                <a16:creationId xmlns="" xmlns:a16="http://schemas.microsoft.com/office/drawing/2014/main" id="{8BB0663E-336D-F440-17F7-CD11F66C6774}"/>
              </a:ext>
            </a:extLst>
          </p:cNvPr>
          <p:cNvSpPr>
            <a:spLocks noGrp="1"/>
          </p:cNvSpPr>
          <p:nvPr>
            <p:ph idx="1"/>
          </p:nvPr>
        </p:nvSpPr>
        <p:spPr>
          <a:xfrm>
            <a:off x="838200" y="1825625"/>
            <a:ext cx="10515600" cy="4792012"/>
          </a:xfrm>
        </p:spPr>
        <p:txBody>
          <a:bodyPr vert="horz" lIns="91440" tIns="45720" rIns="91440" bIns="45720" rtlCol="0" anchor="t">
            <a:normAutofit/>
          </a:bodyPr>
          <a:lstStyle/>
          <a:p>
            <a:pPr marL="0" indent="0">
              <a:lnSpc>
                <a:spcPct val="100000"/>
              </a:lnSpc>
              <a:buNone/>
            </a:pPr>
            <a:r>
              <a:rPr lang="en-US" dirty="0">
                <a:latin typeface="Times New Roman"/>
                <a:cs typeface="Times New Roman"/>
              </a:rPr>
              <a:t>Step 4: </a:t>
            </a:r>
            <a:endParaRPr lang="en-US">
              <a:latin typeface="Times New Roman"/>
              <a:cs typeface="Calibri" panose="020F0502020204030204"/>
            </a:endParaRPr>
          </a:p>
          <a:p>
            <a:pPr marL="0" indent="0">
              <a:lnSpc>
                <a:spcPct val="100000"/>
              </a:lnSpc>
              <a:buNone/>
            </a:pPr>
            <a:r>
              <a:rPr lang="en-US" dirty="0">
                <a:latin typeface="Times New Roman"/>
                <a:cs typeface="Times New Roman"/>
              </a:rPr>
              <a:t>Train SVM model</a:t>
            </a:r>
          </a:p>
          <a:p>
            <a:pPr>
              <a:lnSpc>
                <a:spcPct val="100000"/>
              </a:lnSpc>
            </a:pPr>
            <a:r>
              <a:rPr lang="en-US" dirty="0">
                <a:latin typeface="Times New Roman"/>
                <a:cs typeface="Times New Roman"/>
              </a:rPr>
              <a:t>Split data into Training set and Test set [.</a:t>
            </a:r>
            <a:r>
              <a:rPr lang="en-US" dirty="0" err="1">
                <a:latin typeface="Times New Roman"/>
                <a:cs typeface="Times New Roman"/>
              </a:rPr>
              <a:t>train_test_split</a:t>
            </a:r>
            <a:r>
              <a:rPr lang="en-US" dirty="0">
                <a:latin typeface="Times New Roman"/>
                <a:cs typeface="Times New Roman"/>
              </a:rPr>
              <a:t>()]</a:t>
            </a:r>
          </a:p>
          <a:p>
            <a:pPr>
              <a:lnSpc>
                <a:spcPct val="100000"/>
              </a:lnSpc>
            </a:pPr>
            <a:r>
              <a:rPr lang="en-US" dirty="0">
                <a:latin typeface="Times New Roman"/>
                <a:cs typeface="Times New Roman"/>
              </a:rPr>
              <a:t>Set up parameters for hyperplane [</a:t>
            </a:r>
            <a:r>
              <a:rPr lang="en-US" dirty="0" err="1">
                <a:latin typeface="Times New Roman"/>
                <a:cs typeface="Times New Roman"/>
              </a:rPr>
              <a:t>svm.svc</a:t>
            </a:r>
            <a:r>
              <a:rPr lang="en-US" dirty="0">
                <a:latin typeface="Times New Roman"/>
                <a:cs typeface="Times New Roman"/>
              </a:rPr>
              <a:t>()]</a:t>
            </a:r>
          </a:p>
          <a:p>
            <a:pPr>
              <a:lnSpc>
                <a:spcPct val="100000"/>
              </a:lnSpc>
            </a:pPr>
            <a:r>
              <a:rPr lang="en-US" dirty="0">
                <a:latin typeface="Times New Roman"/>
                <a:cs typeface="Times New Roman"/>
              </a:rPr>
              <a:t>Input the training and test data to SVM model [.fit()]</a:t>
            </a:r>
          </a:p>
          <a:p>
            <a:pPr marL="0" indent="0">
              <a:lnSpc>
                <a:spcPct val="100000"/>
              </a:lnSpc>
              <a:buNone/>
            </a:pPr>
            <a:endParaRPr lang="en-US" dirty="0">
              <a:latin typeface="Times New Roman"/>
              <a:cs typeface="Times New Roman"/>
            </a:endParaRPr>
          </a:p>
          <a:p>
            <a:pPr marL="0" indent="0">
              <a:lnSpc>
                <a:spcPct val="100000"/>
              </a:lnSpc>
              <a:buNone/>
            </a:pPr>
            <a:endParaRPr lang="en-US" dirty="0">
              <a:latin typeface="Times New Roman"/>
              <a:cs typeface="Times New Roman"/>
            </a:endParaRPr>
          </a:p>
          <a:p>
            <a:pPr marL="0" indent="0">
              <a:lnSpc>
                <a:spcPct val="100000"/>
              </a:lnSpc>
              <a:buNone/>
            </a:pPr>
            <a:endParaRPr lang="en-US" dirty="0">
              <a:latin typeface="Times New Roman"/>
              <a:cs typeface="Times New Roman"/>
            </a:endParaRPr>
          </a:p>
          <a:p>
            <a:pPr>
              <a:lnSpc>
                <a:spcPct val="100000"/>
              </a:lnSpc>
            </a:pPr>
            <a:endParaRPr lang="en-US" dirty="0">
              <a:latin typeface="Times New Roman"/>
              <a:cs typeface="Times New Roman"/>
            </a:endParaRPr>
          </a:p>
          <a:p>
            <a:pPr>
              <a:lnSpc>
                <a:spcPct val="100000"/>
              </a:lnSpc>
            </a:pPr>
            <a:endParaRPr lang="en-US" dirty="0">
              <a:latin typeface="Times New Roman"/>
              <a:cs typeface="Times New Roman"/>
            </a:endParaRPr>
          </a:p>
          <a:p>
            <a:pPr marL="0" indent="0">
              <a:lnSpc>
                <a:spcPct val="100000"/>
              </a:lnSpc>
              <a:buNone/>
            </a:pPr>
            <a:endParaRPr lang="en-US" dirty="0">
              <a:latin typeface="Times New Roman"/>
              <a:cs typeface="Times New Roman"/>
            </a:endParaRPr>
          </a:p>
        </p:txBody>
      </p:sp>
    </p:spTree>
    <p:extLst>
      <p:ext uri="{BB962C8B-B14F-4D97-AF65-F5344CB8AC3E}">
        <p14:creationId xmlns:p14="http://schemas.microsoft.com/office/powerpoint/2010/main" val="224277510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EC233-4293-8E07-CABF-8B5D3263EF45}"/>
              </a:ext>
            </a:extLst>
          </p:cNvPr>
          <p:cNvSpPr>
            <a:spLocks noGrp="1"/>
          </p:cNvSpPr>
          <p:nvPr>
            <p:ph type="title"/>
          </p:nvPr>
        </p:nvSpPr>
        <p:spPr/>
        <p:txBody>
          <a:bodyPr/>
          <a:lstStyle/>
          <a:p>
            <a:r>
              <a:rPr lang="en-US" dirty="0">
                <a:latin typeface="Times New Roman"/>
                <a:cs typeface="Calibri Light"/>
              </a:rPr>
              <a:t>Algorithm - SVM</a:t>
            </a:r>
          </a:p>
        </p:txBody>
      </p:sp>
      <p:sp>
        <p:nvSpPr>
          <p:cNvPr id="3" name="Content Placeholder 2">
            <a:extLst>
              <a:ext uri="{FF2B5EF4-FFF2-40B4-BE49-F238E27FC236}">
                <a16:creationId xmlns="" xmlns:a16="http://schemas.microsoft.com/office/drawing/2014/main" id="{8BB0663E-336D-F440-17F7-CD11F66C6774}"/>
              </a:ext>
            </a:extLst>
          </p:cNvPr>
          <p:cNvSpPr>
            <a:spLocks noGrp="1"/>
          </p:cNvSpPr>
          <p:nvPr>
            <p:ph idx="1"/>
          </p:nvPr>
        </p:nvSpPr>
        <p:spPr>
          <a:xfrm>
            <a:off x="838200" y="1825625"/>
            <a:ext cx="10515600" cy="4792012"/>
          </a:xfrm>
        </p:spPr>
        <p:txBody>
          <a:bodyPr vert="horz" lIns="91440" tIns="45720" rIns="91440" bIns="45720" rtlCol="0" anchor="t">
            <a:normAutofit/>
          </a:bodyPr>
          <a:lstStyle/>
          <a:p>
            <a:pPr marL="0" indent="0">
              <a:lnSpc>
                <a:spcPct val="100000"/>
              </a:lnSpc>
              <a:buNone/>
            </a:pPr>
            <a:r>
              <a:rPr lang="en-US" dirty="0">
                <a:latin typeface="Times New Roman"/>
                <a:cs typeface="Times New Roman"/>
              </a:rPr>
              <a:t>Step 5:</a:t>
            </a:r>
            <a:endParaRPr lang="en-US">
              <a:latin typeface="Times New Roman"/>
              <a:ea typeface="+mn-lt"/>
              <a:cs typeface="+mn-lt"/>
            </a:endParaRPr>
          </a:p>
          <a:p>
            <a:pPr marL="0" indent="0">
              <a:lnSpc>
                <a:spcPct val="100000"/>
              </a:lnSpc>
              <a:buNone/>
            </a:pPr>
            <a:r>
              <a:rPr lang="en-US" dirty="0">
                <a:latin typeface="Times New Roman"/>
                <a:cs typeface="Times New Roman"/>
              </a:rPr>
              <a:t>Testing of Test data</a:t>
            </a:r>
          </a:p>
          <a:p>
            <a:pPr marL="457200" indent="-457200">
              <a:lnSpc>
                <a:spcPct val="100000"/>
              </a:lnSpc>
            </a:pPr>
            <a:r>
              <a:rPr lang="en-US" dirty="0">
                <a:latin typeface="Times New Roman"/>
                <a:cs typeface="Times New Roman"/>
              </a:rPr>
              <a:t>Prediction  [.predict()]</a:t>
            </a:r>
          </a:p>
          <a:p>
            <a:pPr marL="457200" indent="-457200">
              <a:lnSpc>
                <a:spcPct val="100000"/>
              </a:lnSpc>
            </a:pPr>
            <a:r>
              <a:rPr lang="en-US" dirty="0">
                <a:latin typeface="Times New Roman"/>
                <a:cs typeface="Times New Roman"/>
              </a:rPr>
              <a:t>Accuracy of prediction [.</a:t>
            </a:r>
            <a:r>
              <a:rPr lang="en-US" dirty="0" err="1">
                <a:latin typeface="Times New Roman"/>
                <a:cs typeface="Times New Roman"/>
              </a:rPr>
              <a:t>accuracy_score</a:t>
            </a:r>
            <a:r>
              <a:rPr lang="en-US" dirty="0">
                <a:latin typeface="Times New Roman"/>
                <a:cs typeface="Times New Roman"/>
              </a:rPr>
              <a:t>()]</a:t>
            </a:r>
          </a:p>
          <a:p>
            <a:pPr marL="0" indent="0">
              <a:lnSpc>
                <a:spcPct val="100000"/>
              </a:lnSpc>
              <a:buNone/>
            </a:pPr>
            <a:endParaRPr lang="en-US" dirty="0">
              <a:latin typeface="Times New Roman"/>
              <a:cs typeface="Times New Roman"/>
            </a:endParaRPr>
          </a:p>
          <a:p>
            <a:pPr marL="0" indent="0">
              <a:lnSpc>
                <a:spcPct val="100000"/>
              </a:lnSpc>
              <a:buNone/>
            </a:pPr>
            <a:r>
              <a:rPr lang="en-US" dirty="0">
                <a:latin typeface="Times New Roman"/>
                <a:cs typeface="Times New Roman"/>
              </a:rPr>
              <a:t>END</a:t>
            </a:r>
          </a:p>
          <a:p>
            <a:pPr marL="0" indent="0">
              <a:lnSpc>
                <a:spcPct val="100000"/>
              </a:lnSpc>
              <a:buNone/>
            </a:pPr>
            <a:endParaRPr lang="en-US" dirty="0">
              <a:latin typeface="Times New Roman"/>
              <a:cs typeface="Times New Roman"/>
            </a:endParaRPr>
          </a:p>
          <a:p>
            <a:pPr marL="0" indent="0">
              <a:lnSpc>
                <a:spcPct val="100000"/>
              </a:lnSpc>
              <a:buNone/>
            </a:pPr>
            <a:endParaRPr lang="en-US" dirty="0">
              <a:latin typeface="Times New Roman"/>
              <a:cs typeface="Times New Roman"/>
            </a:endParaRPr>
          </a:p>
          <a:p>
            <a:pPr>
              <a:lnSpc>
                <a:spcPct val="100000"/>
              </a:lnSpc>
            </a:pPr>
            <a:endParaRPr lang="en-US" dirty="0">
              <a:latin typeface="Times New Roman"/>
              <a:cs typeface="Times New Roman"/>
            </a:endParaRPr>
          </a:p>
          <a:p>
            <a:pPr>
              <a:lnSpc>
                <a:spcPct val="100000"/>
              </a:lnSpc>
            </a:pPr>
            <a:endParaRPr lang="en-US" dirty="0">
              <a:latin typeface="Times New Roman"/>
              <a:cs typeface="Times New Roman"/>
            </a:endParaRPr>
          </a:p>
          <a:p>
            <a:pPr marL="0" indent="0">
              <a:lnSpc>
                <a:spcPct val="100000"/>
              </a:lnSpc>
              <a:buNone/>
            </a:pPr>
            <a:endParaRPr lang="en-US" dirty="0">
              <a:latin typeface="Times New Roman"/>
              <a:cs typeface="Times New Roman"/>
            </a:endParaRPr>
          </a:p>
        </p:txBody>
      </p:sp>
    </p:spTree>
    <p:extLst>
      <p:ext uri="{BB962C8B-B14F-4D97-AF65-F5344CB8AC3E}">
        <p14:creationId xmlns:p14="http://schemas.microsoft.com/office/powerpoint/2010/main" val="34279397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PSO Model</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PSO is a stochastic optimization technique based on the movement and intelligence of swarms.</a:t>
            </a:r>
          </a:p>
          <a:p>
            <a:r>
              <a:rPr lang="en-US" dirty="0">
                <a:latin typeface="Times New Roman" panose="02020603050405020304" pitchFamily="18" charset="0"/>
                <a:cs typeface="Times New Roman" panose="02020603050405020304" pitchFamily="18" charset="0"/>
              </a:rPr>
              <a:t>In PSO, the concept of social interaction is used for solving a problem.</a:t>
            </a:r>
          </a:p>
          <a:p>
            <a:r>
              <a:rPr lang="en-US" dirty="0">
                <a:latin typeface="Times New Roman" panose="02020603050405020304" pitchFamily="18" charset="0"/>
                <a:cs typeface="Times New Roman" panose="02020603050405020304" pitchFamily="18" charset="0"/>
              </a:rPr>
              <a:t>It uses a number of particles (agents) that constitute a swarm moving around in the search space, looking for the best solution.</a:t>
            </a:r>
          </a:p>
          <a:p>
            <a:r>
              <a:rPr lang="en-US" dirty="0">
                <a:latin typeface="Times New Roman" panose="02020603050405020304" pitchFamily="18" charset="0"/>
                <a:cs typeface="Times New Roman" panose="02020603050405020304" pitchFamily="18" charset="0"/>
              </a:rPr>
              <a:t>Each particle in the swarm looks for its positional coordinates in the solution space, which are associated with the best solution that has been achieved so far by that particle. It is known as </a:t>
            </a:r>
            <a:r>
              <a:rPr lang="en-US" dirty="0" err="1">
                <a:latin typeface="Times New Roman" panose="02020603050405020304" pitchFamily="18" charset="0"/>
                <a:cs typeface="Times New Roman" panose="02020603050405020304" pitchFamily="18" charset="0"/>
              </a:rPr>
              <a:t>pbest</a:t>
            </a:r>
            <a:r>
              <a:rPr lang="en-US" dirty="0">
                <a:latin typeface="Times New Roman" panose="02020603050405020304" pitchFamily="18" charset="0"/>
                <a:cs typeface="Times New Roman" panose="02020603050405020304" pitchFamily="18" charset="0"/>
              </a:rPr>
              <a:t> or personal best.</a:t>
            </a:r>
          </a:p>
          <a:p>
            <a:r>
              <a:rPr lang="en-US" dirty="0">
                <a:latin typeface="Times New Roman" panose="02020603050405020304" pitchFamily="18" charset="0"/>
                <a:cs typeface="Times New Roman" panose="02020603050405020304" pitchFamily="18" charset="0"/>
              </a:rPr>
              <a:t>Another best value known as </a:t>
            </a:r>
            <a:r>
              <a:rPr lang="en-US" dirty="0" err="1">
                <a:latin typeface="Times New Roman" panose="02020603050405020304" pitchFamily="18" charset="0"/>
                <a:cs typeface="Times New Roman" panose="02020603050405020304" pitchFamily="18" charset="0"/>
              </a:rPr>
              <a:t>gbest</a:t>
            </a:r>
            <a:r>
              <a:rPr lang="en-US" dirty="0">
                <a:latin typeface="Times New Roman" panose="02020603050405020304" pitchFamily="18" charset="0"/>
                <a:cs typeface="Times New Roman" panose="02020603050405020304" pitchFamily="18" charset="0"/>
              </a:rPr>
              <a:t> or global best is tracked by the PSO. This is the best possible value obtained so far by any particle in the neighborhood of that particle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208698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104" y="2734149"/>
            <a:ext cx="3677907" cy="855588"/>
          </a:xfrm>
        </p:spPr>
        <p:txBody>
          <a:bodyPr>
            <a:normAutofit fontScale="90000"/>
          </a:bodyPr>
          <a:lstStyle/>
          <a:p>
            <a:r>
              <a:rPr lang="en-US" sz="4400" dirty="0" smtClean="0">
                <a:latin typeface="Times New Roman" panose="02020603050405020304" pitchFamily="18" charset="0"/>
                <a:cs typeface="Times New Roman" panose="02020603050405020304" pitchFamily="18" charset="0"/>
              </a:rPr>
              <a:t>SVM with PSO </a:t>
            </a:r>
            <a:endParaRPr lang="en-IN" sz="44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4833" y="1175981"/>
            <a:ext cx="5800725" cy="3971925"/>
          </a:xfrm>
          <a:prstGeom prst="rect">
            <a:avLst/>
          </a:prstGeom>
        </p:spPr>
      </p:pic>
    </p:spTree>
    <p:extLst>
      <p:ext uri="{BB962C8B-B14F-4D97-AF65-F5344CB8AC3E}">
        <p14:creationId xmlns:p14="http://schemas.microsoft.com/office/powerpoint/2010/main" val="22431497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Code – PSO Model</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25738" t="10952" r="6334" b="18952"/>
          <a:stretch/>
        </p:blipFill>
        <p:spPr>
          <a:xfrm>
            <a:off x="1824445" y="1690688"/>
            <a:ext cx="8543109" cy="4958778"/>
          </a:xfrm>
          <a:prstGeom prst="rect">
            <a:avLst/>
          </a:prstGeom>
        </p:spPr>
      </p:pic>
    </p:spTree>
    <p:extLst>
      <p:ext uri="{BB962C8B-B14F-4D97-AF65-F5344CB8AC3E}">
        <p14:creationId xmlns:p14="http://schemas.microsoft.com/office/powerpoint/2010/main" val="31774971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C13A9B-0EF3-7761-1C70-9AD61C1EF008}"/>
              </a:ext>
            </a:extLst>
          </p:cNvPr>
          <p:cNvSpPr>
            <a:spLocks noGrp="1"/>
          </p:cNvSpPr>
          <p:nvPr>
            <p:ph type="title"/>
          </p:nvPr>
        </p:nvSpPr>
        <p:spPr/>
        <p:txBody>
          <a:bodyPr/>
          <a:lstStyle/>
          <a:p>
            <a:r>
              <a:rPr lang="en-US" dirty="0">
                <a:latin typeface="Times New Roman"/>
                <a:cs typeface="Calibri Light"/>
              </a:rPr>
              <a:t>Dataset</a:t>
            </a:r>
            <a:endParaRPr lang="en-US" dirty="0">
              <a:latin typeface="Times New Roman"/>
            </a:endParaRPr>
          </a:p>
        </p:txBody>
      </p:sp>
      <p:sp>
        <p:nvSpPr>
          <p:cNvPr id="3" name="Content Placeholder 2">
            <a:extLst>
              <a:ext uri="{FF2B5EF4-FFF2-40B4-BE49-F238E27FC236}">
                <a16:creationId xmlns="" xmlns:a16="http://schemas.microsoft.com/office/drawing/2014/main" id="{A4B4C5D9-6516-028D-3629-E15A602E5FDB}"/>
              </a:ext>
            </a:extLst>
          </p:cNvPr>
          <p:cNvSpPr>
            <a:spLocks noGrp="1"/>
          </p:cNvSpPr>
          <p:nvPr>
            <p:ph idx="1"/>
          </p:nvPr>
        </p:nvSpPr>
        <p:spPr/>
        <p:txBody>
          <a:bodyPr vert="horz" lIns="91440" tIns="45720" rIns="91440" bIns="45720" rtlCol="0" anchor="t">
            <a:normAutofit fontScale="85000" lnSpcReduction="20000"/>
          </a:bodyPr>
          <a:lstStyle/>
          <a:p>
            <a:r>
              <a:rPr lang="en-US" dirty="0">
                <a:latin typeface="Times New Roman"/>
                <a:cs typeface="Times New Roman"/>
              </a:rPr>
              <a:t>Duration</a:t>
            </a:r>
          </a:p>
          <a:p>
            <a:r>
              <a:rPr lang="en-US" dirty="0">
                <a:latin typeface="Times New Roman"/>
                <a:cs typeface="Times New Roman"/>
              </a:rPr>
              <a:t>Protocol type</a:t>
            </a:r>
          </a:p>
          <a:p>
            <a:r>
              <a:rPr lang="en-US" dirty="0">
                <a:latin typeface="Times New Roman"/>
                <a:cs typeface="Times New Roman"/>
              </a:rPr>
              <a:t>service</a:t>
            </a:r>
          </a:p>
          <a:p>
            <a:r>
              <a:rPr lang="en-US" dirty="0">
                <a:latin typeface="Times New Roman"/>
                <a:cs typeface="Times New Roman"/>
              </a:rPr>
              <a:t>flag</a:t>
            </a:r>
          </a:p>
          <a:p>
            <a:r>
              <a:rPr lang="en-US" dirty="0" err="1">
                <a:latin typeface="Times New Roman"/>
                <a:cs typeface="Times New Roman"/>
              </a:rPr>
              <a:t>Src</a:t>
            </a:r>
            <a:r>
              <a:rPr lang="en-US" dirty="0">
                <a:latin typeface="Times New Roman"/>
                <a:cs typeface="Times New Roman"/>
              </a:rPr>
              <a:t> bytes</a:t>
            </a:r>
          </a:p>
          <a:p>
            <a:r>
              <a:rPr lang="en-US" dirty="0" err="1">
                <a:latin typeface="Times New Roman"/>
                <a:cs typeface="Times New Roman"/>
              </a:rPr>
              <a:t>Dst</a:t>
            </a:r>
            <a:r>
              <a:rPr lang="en-US" dirty="0">
                <a:latin typeface="Times New Roman"/>
                <a:cs typeface="Times New Roman"/>
              </a:rPr>
              <a:t> bytes</a:t>
            </a:r>
          </a:p>
          <a:p>
            <a:r>
              <a:rPr lang="en-US" dirty="0">
                <a:latin typeface="Times New Roman"/>
                <a:cs typeface="Times New Roman"/>
              </a:rPr>
              <a:t>Land</a:t>
            </a:r>
          </a:p>
          <a:p>
            <a:r>
              <a:rPr lang="en-US" dirty="0">
                <a:latin typeface="Times New Roman"/>
                <a:cs typeface="Times New Roman"/>
              </a:rPr>
              <a:t>Wrong fragment</a:t>
            </a:r>
          </a:p>
          <a:p>
            <a:r>
              <a:rPr lang="en-US" dirty="0">
                <a:latin typeface="Times New Roman"/>
                <a:cs typeface="Times New Roman"/>
              </a:rPr>
              <a:t>Urgent</a:t>
            </a:r>
          </a:p>
          <a:p>
            <a:r>
              <a:rPr lang="en-US" dirty="0">
                <a:latin typeface="Times New Roman"/>
                <a:cs typeface="Times New Roman"/>
              </a:rPr>
              <a:t>Hot</a:t>
            </a:r>
          </a:p>
          <a:p>
            <a:r>
              <a:rPr lang="en-US" dirty="0">
                <a:latin typeface="Times New Roman"/>
                <a:cs typeface="Times New Roman"/>
              </a:rPr>
              <a:t>Num failed logins</a:t>
            </a:r>
            <a:endParaRPr lang="en-US" dirty="0" err="1">
              <a:latin typeface="Times New Roman"/>
              <a:cs typeface="Times New Roman"/>
            </a:endParaRPr>
          </a:p>
          <a:p>
            <a:endParaRPr lang="en-US" dirty="0">
              <a:cs typeface="Calibri"/>
            </a:endParaRPr>
          </a:p>
        </p:txBody>
      </p:sp>
    </p:spTree>
    <p:extLst>
      <p:ext uri="{BB962C8B-B14F-4D97-AF65-F5344CB8AC3E}">
        <p14:creationId xmlns:p14="http://schemas.microsoft.com/office/powerpoint/2010/main" val="43660607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C13A9B-0EF3-7761-1C70-9AD61C1EF008}"/>
              </a:ext>
            </a:extLst>
          </p:cNvPr>
          <p:cNvSpPr>
            <a:spLocks noGrp="1"/>
          </p:cNvSpPr>
          <p:nvPr>
            <p:ph type="title"/>
          </p:nvPr>
        </p:nvSpPr>
        <p:spPr/>
        <p:txBody>
          <a:bodyPr/>
          <a:lstStyle/>
          <a:p>
            <a:r>
              <a:rPr lang="en-US" dirty="0">
                <a:latin typeface="Times New Roman"/>
                <a:cs typeface="Calibri Light"/>
              </a:rPr>
              <a:t>Dataset</a:t>
            </a:r>
            <a:endParaRPr lang="en-US" dirty="0">
              <a:latin typeface="Times New Roman"/>
            </a:endParaRPr>
          </a:p>
        </p:txBody>
      </p:sp>
      <p:sp>
        <p:nvSpPr>
          <p:cNvPr id="3" name="Content Placeholder 2">
            <a:extLst>
              <a:ext uri="{FF2B5EF4-FFF2-40B4-BE49-F238E27FC236}">
                <a16:creationId xmlns="" xmlns:a16="http://schemas.microsoft.com/office/drawing/2014/main" id="{A4B4C5D9-6516-028D-3629-E15A602E5FDB}"/>
              </a:ext>
            </a:extLst>
          </p:cNvPr>
          <p:cNvSpPr>
            <a:spLocks noGrp="1"/>
          </p:cNvSpPr>
          <p:nvPr>
            <p:ph idx="1"/>
          </p:nvPr>
        </p:nvSpPr>
        <p:spPr>
          <a:xfrm>
            <a:off x="838200" y="1525119"/>
            <a:ext cx="10515600" cy="5177731"/>
          </a:xfrm>
        </p:spPr>
        <p:txBody>
          <a:bodyPr vert="horz" lIns="91440" tIns="45720" rIns="91440" bIns="45720" rtlCol="0" anchor="t">
            <a:normAutofit fontScale="62500" lnSpcReduction="20000"/>
          </a:bodyPr>
          <a:lstStyle/>
          <a:p>
            <a:r>
              <a:rPr lang="en-US" dirty="0">
                <a:latin typeface="Times New Roman"/>
                <a:cs typeface="Calibri" panose="020F0502020204030204"/>
              </a:rPr>
              <a:t>Logged in</a:t>
            </a:r>
          </a:p>
          <a:p>
            <a:r>
              <a:rPr lang="en-US" dirty="0">
                <a:latin typeface="Times New Roman"/>
                <a:cs typeface="Calibri" panose="020F0502020204030204"/>
              </a:rPr>
              <a:t>Num compromised</a:t>
            </a:r>
          </a:p>
          <a:p>
            <a:r>
              <a:rPr lang="en-US" dirty="0">
                <a:latin typeface="Times New Roman"/>
                <a:cs typeface="Calibri" panose="020F0502020204030204"/>
              </a:rPr>
              <a:t>Root shell</a:t>
            </a:r>
          </a:p>
          <a:p>
            <a:r>
              <a:rPr lang="en-US" dirty="0">
                <a:latin typeface="Times New Roman"/>
                <a:cs typeface="Calibri" panose="020F0502020204030204"/>
              </a:rPr>
              <a:t>Su attempted</a:t>
            </a:r>
          </a:p>
          <a:p>
            <a:r>
              <a:rPr lang="en-US" dirty="0">
                <a:latin typeface="Times New Roman"/>
                <a:cs typeface="Calibri" panose="020F0502020204030204"/>
              </a:rPr>
              <a:t>Num root</a:t>
            </a:r>
          </a:p>
          <a:p>
            <a:r>
              <a:rPr lang="en-US" dirty="0">
                <a:latin typeface="Times New Roman"/>
                <a:cs typeface="Calibri" panose="020F0502020204030204"/>
              </a:rPr>
              <a:t>Num file creations</a:t>
            </a:r>
          </a:p>
          <a:p>
            <a:r>
              <a:rPr lang="en-US" dirty="0">
                <a:latin typeface="Times New Roman"/>
                <a:cs typeface="Calibri" panose="020F0502020204030204"/>
              </a:rPr>
              <a:t>Num shells</a:t>
            </a:r>
          </a:p>
          <a:p>
            <a:r>
              <a:rPr lang="en-US" dirty="0">
                <a:latin typeface="Times New Roman"/>
                <a:cs typeface="Calibri" panose="020F0502020204030204"/>
              </a:rPr>
              <a:t>Num access files</a:t>
            </a:r>
          </a:p>
          <a:p>
            <a:r>
              <a:rPr lang="en-US" dirty="0">
                <a:latin typeface="Times New Roman"/>
                <a:cs typeface="Calibri" panose="020F0502020204030204"/>
              </a:rPr>
              <a:t>Num outbound </a:t>
            </a:r>
            <a:r>
              <a:rPr lang="en-US" dirty="0" err="1">
                <a:latin typeface="Times New Roman"/>
                <a:cs typeface="Calibri" panose="020F0502020204030204"/>
              </a:rPr>
              <a:t>cmds</a:t>
            </a:r>
            <a:endParaRPr lang="en-US" dirty="0">
              <a:latin typeface="Times New Roman"/>
              <a:cs typeface="Calibri" panose="020F0502020204030204"/>
            </a:endParaRPr>
          </a:p>
          <a:p>
            <a:r>
              <a:rPr lang="en-US" dirty="0">
                <a:latin typeface="Times New Roman"/>
                <a:cs typeface="Calibri" panose="020F0502020204030204"/>
              </a:rPr>
              <a:t>Is host login</a:t>
            </a:r>
          </a:p>
          <a:p>
            <a:r>
              <a:rPr lang="en-US" dirty="0">
                <a:latin typeface="Times New Roman"/>
                <a:cs typeface="Calibri" panose="020F0502020204030204"/>
              </a:rPr>
              <a:t>Is guest login</a:t>
            </a:r>
          </a:p>
          <a:p>
            <a:r>
              <a:rPr lang="en-US" dirty="0">
                <a:latin typeface="Times New Roman"/>
                <a:cs typeface="Calibri" panose="020F0502020204030204"/>
              </a:rPr>
              <a:t>Count</a:t>
            </a:r>
          </a:p>
          <a:p>
            <a:r>
              <a:rPr lang="en-US" dirty="0">
                <a:latin typeface="Times New Roman"/>
                <a:cs typeface="Calibri" panose="020F0502020204030204"/>
              </a:rPr>
              <a:t>Srv count</a:t>
            </a:r>
          </a:p>
          <a:p>
            <a:r>
              <a:rPr lang="en-US" dirty="0" err="1">
                <a:latin typeface="Times New Roman"/>
                <a:cs typeface="Calibri" panose="020F0502020204030204"/>
              </a:rPr>
              <a:t>Serror</a:t>
            </a:r>
            <a:r>
              <a:rPr lang="en-US" dirty="0">
                <a:latin typeface="Times New Roman"/>
                <a:cs typeface="Calibri" panose="020F0502020204030204"/>
              </a:rPr>
              <a:t> rate</a:t>
            </a:r>
          </a:p>
          <a:p>
            <a:r>
              <a:rPr lang="en-US" dirty="0">
                <a:latin typeface="Times New Roman"/>
                <a:cs typeface="Calibri" panose="020F0502020204030204"/>
              </a:rPr>
              <a:t>Srv </a:t>
            </a:r>
            <a:r>
              <a:rPr lang="en-US" dirty="0" err="1">
                <a:latin typeface="Times New Roman"/>
                <a:cs typeface="Calibri" panose="020F0502020204030204"/>
              </a:rPr>
              <a:t>serror</a:t>
            </a:r>
            <a:r>
              <a:rPr lang="en-US" dirty="0">
                <a:latin typeface="Times New Roman"/>
                <a:cs typeface="Calibri" panose="020F0502020204030204"/>
              </a:rPr>
              <a:t> rate</a:t>
            </a:r>
          </a:p>
          <a:p>
            <a:r>
              <a:rPr lang="en-US" dirty="0" err="1">
                <a:latin typeface="Times New Roman"/>
                <a:cs typeface="Calibri" panose="020F0502020204030204"/>
              </a:rPr>
              <a:t>Rerror</a:t>
            </a:r>
            <a:r>
              <a:rPr lang="en-US" dirty="0">
                <a:latin typeface="Times New Roman"/>
                <a:cs typeface="Calibri" panose="020F0502020204030204"/>
              </a:rPr>
              <a:t> rate</a:t>
            </a:r>
            <a:endParaRPr lang="en-US" dirty="0" err="1">
              <a:latin typeface="Times New Roman"/>
              <a:cs typeface="Calibri" panose="020F0502020204030204"/>
            </a:endParaRPr>
          </a:p>
          <a:p>
            <a:endParaRPr lang="en-US" dirty="0">
              <a:latin typeface="Consolas"/>
              <a:ea typeface="+mn-lt"/>
              <a:cs typeface="+mn-lt"/>
            </a:endParaRPr>
          </a:p>
          <a:p>
            <a:endParaRPr lang="en-US" dirty="0">
              <a:latin typeface="Consolas"/>
              <a:cs typeface="Calibri" panose="020F0502020204030204"/>
            </a:endParaRPr>
          </a:p>
          <a:p>
            <a:endParaRPr lang="en-US" dirty="0">
              <a:cs typeface="Calibri"/>
            </a:endParaRPr>
          </a:p>
        </p:txBody>
      </p:sp>
    </p:spTree>
    <p:extLst>
      <p:ext uri="{BB962C8B-B14F-4D97-AF65-F5344CB8AC3E}">
        <p14:creationId xmlns:p14="http://schemas.microsoft.com/office/powerpoint/2010/main" val="203757006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C13A9B-0EF3-7761-1C70-9AD61C1EF008}"/>
              </a:ext>
            </a:extLst>
          </p:cNvPr>
          <p:cNvSpPr>
            <a:spLocks noGrp="1"/>
          </p:cNvSpPr>
          <p:nvPr>
            <p:ph type="title"/>
          </p:nvPr>
        </p:nvSpPr>
        <p:spPr/>
        <p:txBody>
          <a:bodyPr/>
          <a:lstStyle/>
          <a:p>
            <a:r>
              <a:rPr lang="en-US" dirty="0">
                <a:latin typeface="Times New Roman"/>
                <a:cs typeface="Calibri Light"/>
              </a:rPr>
              <a:t>Dataset</a:t>
            </a:r>
            <a:endParaRPr lang="en-US">
              <a:latin typeface="Times New Roman"/>
              <a:cs typeface="Times New Roman"/>
            </a:endParaRPr>
          </a:p>
        </p:txBody>
      </p:sp>
      <p:sp>
        <p:nvSpPr>
          <p:cNvPr id="3" name="Content Placeholder 2">
            <a:extLst>
              <a:ext uri="{FF2B5EF4-FFF2-40B4-BE49-F238E27FC236}">
                <a16:creationId xmlns="" xmlns:a16="http://schemas.microsoft.com/office/drawing/2014/main" id="{A4B4C5D9-6516-028D-3629-E15A602E5FDB}"/>
              </a:ext>
            </a:extLst>
          </p:cNvPr>
          <p:cNvSpPr>
            <a:spLocks noGrp="1"/>
          </p:cNvSpPr>
          <p:nvPr>
            <p:ph idx="1"/>
          </p:nvPr>
        </p:nvSpPr>
        <p:spPr>
          <a:xfrm>
            <a:off x="838200" y="1825625"/>
            <a:ext cx="10515600" cy="4877225"/>
          </a:xfrm>
        </p:spPr>
        <p:txBody>
          <a:bodyPr vert="horz" lIns="91440" tIns="45720" rIns="91440" bIns="45720" rtlCol="0" anchor="t">
            <a:normAutofit fontScale="62500" lnSpcReduction="20000"/>
          </a:bodyPr>
          <a:lstStyle/>
          <a:p>
            <a:r>
              <a:rPr lang="en-US" dirty="0">
                <a:latin typeface="Times New Roman"/>
                <a:cs typeface="Calibri" panose="020F0502020204030204"/>
              </a:rPr>
              <a:t>Srv </a:t>
            </a:r>
            <a:r>
              <a:rPr lang="en-US" dirty="0" err="1">
                <a:latin typeface="Times New Roman"/>
                <a:cs typeface="Calibri" panose="020F0502020204030204"/>
              </a:rPr>
              <a:t>rerror</a:t>
            </a:r>
            <a:r>
              <a:rPr lang="en-US" dirty="0">
                <a:latin typeface="Times New Roman"/>
                <a:cs typeface="Calibri" panose="020F0502020204030204"/>
              </a:rPr>
              <a:t> rate</a:t>
            </a:r>
          </a:p>
          <a:p>
            <a:r>
              <a:rPr lang="en-US" dirty="0">
                <a:latin typeface="Times New Roman"/>
                <a:cs typeface="Calibri" panose="020F0502020204030204"/>
              </a:rPr>
              <a:t>Same </a:t>
            </a:r>
            <a:r>
              <a:rPr lang="en-US" dirty="0" err="1">
                <a:latin typeface="Times New Roman"/>
                <a:cs typeface="Calibri" panose="020F0502020204030204"/>
              </a:rPr>
              <a:t>srv</a:t>
            </a:r>
            <a:r>
              <a:rPr lang="en-US" dirty="0">
                <a:latin typeface="Times New Roman"/>
                <a:cs typeface="Calibri" panose="020F0502020204030204"/>
              </a:rPr>
              <a:t> rate</a:t>
            </a:r>
          </a:p>
          <a:p>
            <a:r>
              <a:rPr lang="en-US" dirty="0">
                <a:latin typeface="Times New Roman"/>
                <a:cs typeface="Calibri" panose="020F0502020204030204"/>
              </a:rPr>
              <a:t>Diff </a:t>
            </a:r>
            <a:r>
              <a:rPr lang="en-US" dirty="0" err="1">
                <a:latin typeface="Times New Roman"/>
                <a:cs typeface="Calibri" panose="020F0502020204030204"/>
              </a:rPr>
              <a:t>srv</a:t>
            </a:r>
            <a:r>
              <a:rPr lang="en-US" dirty="0">
                <a:latin typeface="Times New Roman"/>
                <a:cs typeface="Calibri" panose="020F0502020204030204"/>
              </a:rPr>
              <a:t> rate</a:t>
            </a:r>
          </a:p>
          <a:p>
            <a:r>
              <a:rPr lang="en-US" dirty="0">
                <a:latin typeface="Times New Roman"/>
                <a:cs typeface="Calibri" panose="020F0502020204030204"/>
              </a:rPr>
              <a:t>Srv diff host rate</a:t>
            </a:r>
          </a:p>
          <a:p>
            <a:r>
              <a:rPr lang="en-US" dirty="0" err="1">
                <a:latin typeface="Times New Roman"/>
                <a:cs typeface="Calibri" panose="020F0502020204030204"/>
              </a:rPr>
              <a:t>Dst</a:t>
            </a:r>
            <a:r>
              <a:rPr lang="en-US" dirty="0">
                <a:latin typeface="Times New Roman"/>
                <a:cs typeface="Calibri" panose="020F0502020204030204"/>
              </a:rPr>
              <a:t> host count</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srv</a:t>
            </a:r>
            <a:r>
              <a:rPr lang="en-US" dirty="0">
                <a:latin typeface="Times New Roman"/>
                <a:cs typeface="Calibri" panose="020F0502020204030204"/>
              </a:rPr>
              <a:t> count</a:t>
            </a:r>
          </a:p>
          <a:p>
            <a:r>
              <a:rPr lang="en-US" dirty="0" err="1">
                <a:latin typeface="Times New Roman"/>
                <a:cs typeface="Calibri" panose="020F0502020204030204"/>
              </a:rPr>
              <a:t>Dst</a:t>
            </a:r>
            <a:r>
              <a:rPr lang="en-US" dirty="0">
                <a:latin typeface="Times New Roman"/>
                <a:cs typeface="Calibri" panose="020F0502020204030204"/>
              </a:rPr>
              <a:t> host same </a:t>
            </a:r>
            <a:r>
              <a:rPr lang="en-US" dirty="0" err="1">
                <a:latin typeface="Times New Roman"/>
                <a:cs typeface="Calibri" panose="020F0502020204030204"/>
              </a:rPr>
              <a:t>srv</a:t>
            </a:r>
            <a:r>
              <a:rPr lang="en-US" dirty="0">
                <a:latin typeface="Times New Roman"/>
                <a:cs typeface="Calibri" panose="020F0502020204030204"/>
              </a:rPr>
              <a:t> rate</a:t>
            </a:r>
          </a:p>
          <a:p>
            <a:r>
              <a:rPr lang="en-US" dirty="0" err="1">
                <a:latin typeface="Times New Roman"/>
                <a:cs typeface="Calibri" panose="020F0502020204030204"/>
              </a:rPr>
              <a:t>Dst</a:t>
            </a:r>
            <a:r>
              <a:rPr lang="en-US" dirty="0">
                <a:latin typeface="Times New Roman"/>
                <a:cs typeface="Calibri" panose="020F0502020204030204"/>
              </a:rPr>
              <a:t> host diff </a:t>
            </a:r>
            <a:r>
              <a:rPr lang="en-US" dirty="0" err="1">
                <a:latin typeface="Times New Roman"/>
                <a:cs typeface="Calibri" panose="020F0502020204030204"/>
              </a:rPr>
              <a:t>srv</a:t>
            </a:r>
            <a:r>
              <a:rPr lang="en-US" dirty="0">
                <a:latin typeface="Times New Roman"/>
                <a:cs typeface="Calibri" panose="020F0502020204030204"/>
              </a:rPr>
              <a:t> rate</a:t>
            </a:r>
          </a:p>
          <a:p>
            <a:r>
              <a:rPr lang="en-US" dirty="0" err="1">
                <a:latin typeface="Times New Roman"/>
                <a:cs typeface="Calibri" panose="020F0502020204030204"/>
              </a:rPr>
              <a:t>Dst</a:t>
            </a:r>
            <a:r>
              <a:rPr lang="en-US" dirty="0">
                <a:latin typeface="Times New Roman"/>
                <a:cs typeface="Calibri" panose="020F0502020204030204"/>
              </a:rPr>
              <a:t> host same </a:t>
            </a:r>
            <a:r>
              <a:rPr lang="en-US" dirty="0" err="1">
                <a:latin typeface="Times New Roman"/>
                <a:cs typeface="Calibri" panose="020F0502020204030204"/>
              </a:rPr>
              <a:t>src</a:t>
            </a:r>
            <a:r>
              <a:rPr lang="en-US" dirty="0">
                <a:latin typeface="Times New Roman"/>
                <a:cs typeface="Calibri" panose="020F0502020204030204"/>
              </a:rPr>
              <a:t> port rate</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srv</a:t>
            </a:r>
            <a:r>
              <a:rPr lang="en-US" dirty="0">
                <a:latin typeface="Times New Roman"/>
                <a:cs typeface="Calibri" panose="020F0502020204030204"/>
              </a:rPr>
              <a:t> diff host rate</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serror</a:t>
            </a:r>
            <a:r>
              <a:rPr lang="en-US" dirty="0">
                <a:latin typeface="Times New Roman"/>
                <a:cs typeface="Calibri" panose="020F0502020204030204"/>
              </a:rPr>
              <a:t> rate</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srv</a:t>
            </a:r>
            <a:r>
              <a:rPr lang="en-US" dirty="0">
                <a:latin typeface="Times New Roman"/>
                <a:cs typeface="Calibri" panose="020F0502020204030204"/>
              </a:rPr>
              <a:t> </a:t>
            </a:r>
            <a:r>
              <a:rPr lang="en-US" dirty="0" err="1">
                <a:latin typeface="Times New Roman"/>
                <a:cs typeface="Calibri" panose="020F0502020204030204"/>
              </a:rPr>
              <a:t>serror</a:t>
            </a:r>
            <a:r>
              <a:rPr lang="en-US" dirty="0">
                <a:latin typeface="Times New Roman"/>
                <a:cs typeface="Calibri" panose="020F0502020204030204"/>
              </a:rPr>
              <a:t> rate</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rerror</a:t>
            </a:r>
            <a:r>
              <a:rPr lang="en-US" dirty="0">
                <a:latin typeface="Times New Roman"/>
                <a:cs typeface="Calibri" panose="020F0502020204030204"/>
              </a:rPr>
              <a:t> rate</a:t>
            </a:r>
          </a:p>
          <a:p>
            <a:r>
              <a:rPr lang="en-US" dirty="0" err="1">
                <a:latin typeface="Times New Roman"/>
                <a:cs typeface="Calibri" panose="020F0502020204030204"/>
              </a:rPr>
              <a:t>Dst</a:t>
            </a:r>
            <a:r>
              <a:rPr lang="en-US" dirty="0">
                <a:latin typeface="Times New Roman"/>
                <a:cs typeface="Calibri" panose="020F0502020204030204"/>
              </a:rPr>
              <a:t> host </a:t>
            </a:r>
            <a:r>
              <a:rPr lang="en-US" dirty="0" err="1">
                <a:latin typeface="Times New Roman"/>
                <a:cs typeface="Calibri" panose="020F0502020204030204"/>
              </a:rPr>
              <a:t>srv</a:t>
            </a:r>
            <a:r>
              <a:rPr lang="en-US" dirty="0">
                <a:latin typeface="Times New Roman"/>
                <a:cs typeface="Calibri" panose="020F0502020204030204"/>
              </a:rPr>
              <a:t> </a:t>
            </a:r>
            <a:r>
              <a:rPr lang="en-US" dirty="0" err="1">
                <a:latin typeface="Times New Roman"/>
                <a:cs typeface="Calibri" panose="020F0502020204030204"/>
              </a:rPr>
              <a:t>rerror</a:t>
            </a:r>
            <a:r>
              <a:rPr lang="en-US" dirty="0">
                <a:latin typeface="Times New Roman"/>
                <a:cs typeface="Calibri" panose="020F0502020204030204"/>
              </a:rPr>
              <a:t> rate</a:t>
            </a:r>
          </a:p>
          <a:p>
            <a:r>
              <a:rPr lang="en-US" dirty="0">
                <a:latin typeface="Times New Roman"/>
                <a:cs typeface="Calibri" panose="020F0502020204030204"/>
              </a:rPr>
              <a:t>labels</a:t>
            </a:r>
          </a:p>
          <a:p>
            <a:endParaRPr lang="en-US" dirty="0">
              <a:latin typeface="Consolas"/>
              <a:ea typeface="+mn-lt"/>
              <a:cs typeface="+mn-lt"/>
            </a:endParaRPr>
          </a:p>
          <a:p>
            <a:endParaRPr lang="en-US" dirty="0">
              <a:latin typeface="Consolas"/>
              <a:cs typeface="Calibri" panose="020F0502020204030204"/>
            </a:endParaRPr>
          </a:p>
          <a:p>
            <a:endParaRPr lang="en-US" dirty="0">
              <a:cs typeface="Calibri"/>
            </a:endParaRPr>
          </a:p>
        </p:txBody>
      </p:sp>
    </p:spTree>
    <p:extLst>
      <p:ext uri="{BB962C8B-B14F-4D97-AF65-F5344CB8AC3E}">
        <p14:creationId xmlns:p14="http://schemas.microsoft.com/office/powerpoint/2010/main" val="51656041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E16A71-2175-3EF8-FA82-3D4BB5FFB075}"/>
              </a:ext>
            </a:extLst>
          </p:cNvPr>
          <p:cNvSpPr>
            <a:spLocks noGrp="1"/>
          </p:cNvSpPr>
          <p:nvPr>
            <p:ph type="title"/>
          </p:nvPr>
        </p:nvSpPr>
        <p:spPr/>
        <p:txBody>
          <a:bodyPr/>
          <a:lstStyle/>
          <a:p>
            <a:r>
              <a:rPr lang="en-US" dirty="0">
                <a:latin typeface="Times New Roman"/>
                <a:cs typeface="Calibri Light"/>
              </a:rPr>
              <a:t>Format of data in dataset</a:t>
            </a:r>
            <a:endParaRPr lang="en-US">
              <a:latin typeface="Times New Roman"/>
              <a:cs typeface="Times New Roman"/>
            </a:endParaRPr>
          </a:p>
        </p:txBody>
      </p:sp>
      <p:sp>
        <p:nvSpPr>
          <p:cNvPr id="3" name="Content Placeholder 2">
            <a:extLst>
              <a:ext uri="{FF2B5EF4-FFF2-40B4-BE49-F238E27FC236}">
                <a16:creationId xmlns="" xmlns:a16="http://schemas.microsoft.com/office/drawing/2014/main" id="{881AF046-2807-9FFD-DDF0-07E5EE61B480}"/>
              </a:ext>
            </a:extLst>
          </p:cNvPr>
          <p:cNvSpPr>
            <a:spLocks noGrp="1"/>
          </p:cNvSpPr>
          <p:nvPr>
            <p:ph idx="1"/>
          </p:nvPr>
        </p:nvSpPr>
        <p:spPr/>
        <p:txBody>
          <a:bodyPr vert="horz" lIns="91440" tIns="45720" rIns="91440" bIns="45720" rtlCol="0" anchor="t">
            <a:normAutofit/>
          </a:bodyPr>
          <a:lstStyle/>
          <a:p>
            <a:pPr>
              <a:buNone/>
            </a:pPr>
            <a:r>
              <a:rPr lang="en-US" dirty="0">
                <a:latin typeface="Times New Roman"/>
                <a:cs typeface="Calibri" panose="020F0502020204030204"/>
              </a:rPr>
              <a:t>0,tcp,ftp_data,SF,491,0,0,0,0,0,0,0,0,0,0,0,0,0,0,0,0,0,2,2,0,0,0,0,1,0,0,150,25,0.17,0.03,0.17,0,0,0,0.05,0,normal</a:t>
            </a:r>
            <a:br>
              <a:rPr lang="en-US" dirty="0">
                <a:latin typeface="Times New Roman"/>
                <a:cs typeface="Calibri" panose="020F0502020204030204"/>
              </a:rPr>
            </a:br>
            <a:r>
              <a:rPr lang="en-US" dirty="0">
                <a:latin typeface="Times New Roman"/>
                <a:cs typeface="Calibri" panose="020F0502020204030204"/>
              </a:rPr>
              <a:t>0,udp,other,SF,146,0,0,0,0,0,0,0,0,0,0,0,0,0,0,0,0,0,13,1,0,0,0,0,0.08,0.15,0,255,1,0,0.6,0.88,0,0,0,0,0,normal</a:t>
            </a:r>
            <a:br>
              <a:rPr lang="en-US" dirty="0">
                <a:latin typeface="Times New Roman"/>
                <a:cs typeface="Calibri" panose="020F0502020204030204"/>
              </a:rPr>
            </a:br>
            <a:r>
              <a:rPr lang="en-US" dirty="0">
                <a:latin typeface="Times New Roman"/>
                <a:cs typeface="Calibri" panose="020F0502020204030204"/>
              </a:rPr>
              <a:t>0,tcp,private,S0,0,0,0,0,0,0,0,0,0,0,0,0,0,0,0,0,0,0,123,6,1,1,0,0,0.05,0.07,0,255,26,0.1,0.05,0,0,1,1,0,0,neptune</a:t>
            </a:r>
            <a:endParaRPr lang="en-US" dirty="0">
              <a:latin typeface="Times New Roman"/>
            </a:endParaRPr>
          </a:p>
          <a:p>
            <a:pPr marL="0" indent="0">
              <a:buNone/>
            </a:pPr>
            <a:endParaRPr lang="en-US" dirty="0">
              <a:cs typeface="Calibri" panose="020F0502020204030204"/>
            </a:endParaRPr>
          </a:p>
        </p:txBody>
      </p:sp>
    </p:spTree>
    <p:extLst>
      <p:ext uri="{BB962C8B-B14F-4D97-AF65-F5344CB8AC3E}">
        <p14:creationId xmlns:p14="http://schemas.microsoft.com/office/powerpoint/2010/main" val="189467414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2067" y="2363258"/>
            <a:ext cx="10515600" cy="1325563"/>
          </a:xfrm>
        </p:spPr>
        <p:txBody>
          <a:bodyPr>
            <a:normAutofit/>
          </a:bodyPr>
          <a:lstStyle/>
          <a:p>
            <a:pPr algn="ctr"/>
            <a:r>
              <a:rPr lang="en-US" sz="7200" dirty="0" smtClean="0">
                <a:latin typeface="Times New Roman" panose="02020603050405020304" pitchFamily="18" charset="0"/>
                <a:cs typeface="Times New Roman" panose="02020603050405020304" pitchFamily="18" charset="0"/>
              </a:rPr>
              <a:t>Screenshots</a:t>
            </a:r>
            <a:endParaRPr lang="en-IN" sz="7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26034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5E404D-A8DC-C5BB-7814-84D4B79CDA5A}"/>
              </a:ext>
            </a:extLst>
          </p:cNvPr>
          <p:cNvSpPr>
            <a:spLocks noGrp="1"/>
          </p:cNvSpPr>
          <p:nvPr>
            <p:ph type="title"/>
          </p:nvPr>
        </p:nvSpPr>
        <p:spPr/>
        <p:txBody>
          <a:bodyPr/>
          <a:lstStyle/>
          <a:p>
            <a:r>
              <a:rPr lang="en-US" b="1">
                <a:latin typeface="Times New Roman"/>
                <a:cs typeface="Times New Roman"/>
              </a:rPr>
              <a:t>LITERATURE SURVEY</a:t>
            </a:r>
          </a:p>
        </p:txBody>
      </p:sp>
      <p:sp>
        <p:nvSpPr>
          <p:cNvPr id="3" name="Content Placeholder 2">
            <a:extLst>
              <a:ext uri="{FF2B5EF4-FFF2-40B4-BE49-F238E27FC236}">
                <a16:creationId xmlns="" xmlns:a16="http://schemas.microsoft.com/office/drawing/2014/main" id="{0C751915-D445-F4D4-475E-C80A7DF87C9D}"/>
              </a:ext>
            </a:extLst>
          </p:cNvPr>
          <p:cNvSpPr>
            <a:spLocks noGrp="1"/>
          </p:cNvSpPr>
          <p:nvPr>
            <p:ph idx="1"/>
          </p:nvPr>
        </p:nvSpPr>
        <p:spPr/>
        <p:txBody>
          <a:bodyPr vert="horz" lIns="91440" tIns="45720" rIns="91440" bIns="45720" rtlCol="0" anchor="t">
            <a:normAutofit/>
          </a:bodyPr>
          <a:lstStyle/>
          <a:p>
            <a:r>
              <a:rPr lang="en-US" b="1" dirty="0" err="1">
                <a:latin typeface="Times New Roman"/>
                <a:ea typeface="+mn-lt"/>
                <a:cs typeface="Times New Roman"/>
              </a:rPr>
              <a:t>E.Hodo</a:t>
            </a:r>
            <a:r>
              <a:rPr lang="en-US" b="1" dirty="0">
                <a:latin typeface="Times New Roman"/>
                <a:ea typeface="+mn-lt"/>
                <a:cs typeface="Times New Roman"/>
              </a:rPr>
              <a:t>, </a:t>
            </a:r>
            <a:r>
              <a:rPr lang="en-US" b="1" dirty="0" err="1">
                <a:latin typeface="Times New Roman"/>
                <a:ea typeface="+mn-lt"/>
                <a:cs typeface="Times New Roman"/>
              </a:rPr>
              <a:t>X.Bellekens</a:t>
            </a:r>
            <a:r>
              <a:rPr lang="en-US" b="1" dirty="0">
                <a:latin typeface="Times New Roman"/>
                <a:ea typeface="+mn-lt"/>
                <a:cs typeface="Times New Roman"/>
              </a:rPr>
              <a:t>, </a:t>
            </a:r>
            <a:r>
              <a:rPr lang="en-US" b="1" dirty="0" err="1">
                <a:latin typeface="Times New Roman"/>
                <a:ea typeface="+mn-lt"/>
                <a:cs typeface="Times New Roman"/>
              </a:rPr>
              <a:t>A.Hamilton</a:t>
            </a:r>
            <a:r>
              <a:rPr lang="en-US" b="1" dirty="0">
                <a:latin typeface="Times New Roman"/>
                <a:ea typeface="+mn-lt"/>
                <a:cs typeface="Times New Roman"/>
              </a:rPr>
              <a:t>, </a:t>
            </a:r>
            <a:r>
              <a:rPr lang="en-US" b="1" dirty="0" err="1">
                <a:latin typeface="Times New Roman"/>
                <a:ea typeface="+mn-lt"/>
                <a:cs typeface="Times New Roman"/>
              </a:rPr>
              <a:t>C.Tachtatzis</a:t>
            </a:r>
            <a:r>
              <a:rPr lang="en-US" b="1" dirty="0">
                <a:latin typeface="Times New Roman"/>
                <a:ea typeface="+mn-lt"/>
                <a:cs typeface="Times New Roman"/>
              </a:rPr>
              <a:t> and </a:t>
            </a:r>
            <a:r>
              <a:rPr lang="en-US" b="1" dirty="0" err="1">
                <a:latin typeface="Times New Roman"/>
                <a:ea typeface="+mn-lt"/>
                <a:cs typeface="Times New Roman"/>
              </a:rPr>
              <a:t>R.Atkinson</a:t>
            </a:r>
            <a:r>
              <a:rPr lang="en-US" b="1" dirty="0">
                <a:latin typeface="Times New Roman"/>
                <a:ea typeface="+mn-lt"/>
                <a:cs typeface="Times New Roman"/>
              </a:rPr>
              <a:t>.  </a:t>
            </a:r>
            <a:r>
              <a:rPr lang="en-US" dirty="0">
                <a:latin typeface="Times New Roman"/>
                <a:ea typeface="+mn-lt"/>
                <a:cs typeface="+mn-lt"/>
              </a:rPr>
              <a:t>presented a brief performance comparison of different machine learning techniques, specifically in anomaly detection. They gauged the performance efficiency of feature selection in ML for IDS. They claimed that the convolutional neural network (CNN) classifier is an underused classifier, and it could have brought vast advancements in cyber security if it was used to its full potential.</a:t>
            </a:r>
            <a:r>
              <a:rPr lang="en-US" dirty="0">
                <a:ea typeface="+mn-lt"/>
                <a:cs typeface="+mn-lt"/>
              </a:rPr>
              <a:t> </a:t>
            </a:r>
            <a:endParaRPr lang="en-US">
              <a:ea typeface="+mn-lt"/>
              <a:cs typeface="+mn-lt"/>
            </a:endParaRPr>
          </a:p>
          <a:p>
            <a:endParaRPr lang="en-US" dirty="0">
              <a:latin typeface="Times New Roman"/>
              <a:ea typeface="Calibri"/>
              <a:cs typeface="Calibri" panose="020F0502020204030204"/>
            </a:endParaRPr>
          </a:p>
          <a:p>
            <a:endParaRPr lang="en-US">
              <a:cs typeface="Calibri"/>
            </a:endParaRPr>
          </a:p>
        </p:txBody>
      </p:sp>
    </p:spTree>
    <p:extLst>
      <p:ext uri="{BB962C8B-B14F-4D97-AF65-F5344CB8AC3E}">
        <p14:creationId xmlns:p14="http://schemas.microsoft.com/office/powerpoint/2010/main" val="204268511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08" t="2839" r="13056" b="865"/>
          <a:stretch/>
        </p:blipFill>
        <p:spPr>
          <a:xfrm>
            <a:off x="1320799" y="406398"/>
            <a:ext cx="9328935" cy="5977467"/>
          </a:xfrm>
          <a:prstGeom prst="rect">
            <a:avLst/>
          </a:prstGeom>
        </p:spPr>
      </p:pic>
    </p:spTree>
    <p:extLst>
      <p:ext uri="{BB962C8B-B14F-4D97-AF65-F5344CB8AC3E}">
        <p14:creationId xmlns:p14="http://schemas.microsoft.com/office/powerpoint/2010/main" val="31055062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07" t="3004" r="12964" b="1358"/>
          <a:stretch/>
        </p:blipFill>
        <p:spPr>
          <a:xfrm>
            <a:off x="1659467" y="491066"/>
            <a:ext cx="9003868" cy="5723466"/>
          </a:xfrm>
          <a:prstGeom prst="rect">
            <a:avLst/>
          </a:prstGeom>
        </p:spPr>
      </p:pic>
    </p:spTree>
    <p:extLst>
      <p:ext uri="{BB962C8B-B14F-4D97-AF65-F5344CB8AC3E}">
        <p14:creationId xmlns:p14="http://schemas.microsoft.com/office/powerpoint/2010/main" val="115575860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315" t="2839" r="13148" b="1194"/>
          <a:stretch/>
        </p:blipFill>
        <p:spPr>
          <a:xfrm>
            <a:off x="1151466" y="491066"/>
            <a:ext cx="9626122" cy="6146800"/>
          </a:xfrm>
          <a:prstGeom prst="rect">
            <a:avLst/>
          </a:prstGeom>
        </p:spPr>
      </p:pic>
    </p:spTree>
    <p:extLst>
      <p:ext uri="{BB962C8B-B14F-4D97-AF65-F5344CB8AC3E}">
        <p14:creationId xmlns:p14="http://schemas.microsoft.com/office/powerpoint/2010/main" val="139279524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08" t="2675" r="13147" b="1358"/>
          <a:stretch/>
        </p:blipFill>
        <p:spPr>
          <a:xfrm>
            <a:off x="1745818" y="527179"/>
            <a:ext cx="9108769" cy="5822821"/>
          </a:xfrm>
          <a:prstGeom prst="rect">
            <a:avLst/>
          </a:prstGeom>
        </p:spPr>
      </p:pic>
    </p:spTree>
    <p:extLst>
      <p:ext uri="{BB962C8B-B14F-4D97-AF65-F5344CB8AC3E}">
        <p14:creationId xmlns:p14="http://schemas.microsoft.com/office/powerpoint/2010/main" val="55854850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223" t="2675" r="13518" b="1358"/>
          <a:stretch/>
        </p:blipFill>
        <p:spPr>
          <a:xfrm>
            <a:off x="1405467" y="474133"/>
            <a:ext cx="9347199" cy="5988371"/>
          </a:xfrm>
          <a:prstGeom prst="rect">
            <a:avLst/>
          </a:prstGeom>
        </p:spPr>
      </p:pic>
    </p:spTree>
    <p:extLst>
      <p:ext uri="{BB962C8B-B14F-4D97-AF65-F5344CB8AC3E}">
        <p14:creationId xmlns:p14="http://schemas.microsoft.com/office/powerpoint/2010/main" val="220947499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315" t="3004" r="13056" b="1522"/>
          <a:stretch/>
        </p:blipFill>
        <p:spPr>
          <a:xfrm>
            <a:off x="1490133" y="406400"/>
            <a:ext cx="9553086" cy="6062134"/>
          </a:xfrm>
          <a:prstGeom prst="rect">
            <a:avLst/>
          </a:prstGeom>
        </p:spPr>
      </p:pic>
    </p:spTree>
    <p:extLst>
      <p:ext uri="{BB962C8B-B14F-4D97-AF65-F5344CB8AC3E}">
        <p14:creationId xmlns:p14="http://schemas.microsoft.com/office/powerpoint/2010/main" val="81241203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07" t="3005" r="13519" b="1851"/>
          <a:stretch/>
        </p:blipFill>
        <p:spPr>
          <a:xfrm>
            <a:off x="1456268" y="474133"/>
            <a:ext cx="9310404" cy="5926668"/>
          </a:xfrm>
          <a:prstGeom prst="rect">
            <a:avLst/>
          </a:prstGeom>
        </p:spPr>
      </p:pic>
    </p:spTree>
    <p:extLst>
      <p:ext uri="{BB962C8B-B14F-4D97-AF65-F5344CB8AC3E}">
        <p14:creationId xmlns:p14="http://schemas.microsoft.com/office/powerpoint/2010/main" val="172485348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222" t="3334" r="13611" b="1357"/>
          <a:stretch/>
        </p:blipFill>
        <p:spPr>
          <a:xfrm>
            <a:off x="1219200" y="355600"/>
            <a:ext cx="9729910" cy="6197600"/>
          </a:xfrm>
          <a:prstGeom prst="rect">
            <a:avLst/>
          </a:prstGeom>
        </p:spPr>
      </p:pic>
    </p:spTree>
    <p:extLst>
      <p:ext uri="{BB962C8B-B14F-4D97-AF65-F5344CB8AC3E}">
        <p14:creationId xmlns:p14="http://schemas.microsoft.com/office/powerpoint/2010/main" val="170139967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592" t="3168" r="13241" b="1194"/>
          <a:stretch/>
        </p:blipFill>
        <p:spPr>
          <a:xfrm>
            <a:off x="1350321" y="614695"/>
            <a:ext cx="9219544" cy="5892800"/>
          </a:xfrm>
          <a:prstGeom prst="rect">
            <a:avLst/>
          </a:prstGeom>
        </p:spPr>
      </p:pic>
    </p:spTree>
    <p:extLst>
      <p:ext uri="{BB962C8B-B14F-4D97-AF65-F5344CB8AC3E}">
        <p14:creationId xmlns:p14="http://schemas.microsoft.com/office/powerpoint/2010/main" val="289916854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3533" y="2617258"/>
            <a:ext cx="10515600" cy="1325563"/>
          </a:xfrm>
        </p:spPr>
        <p:txBody>
          <a:bodyPr>
            <a:normAutofit/>
          </a:bodyPr>
          <a:lstStyle/>
          <a:p>
            <a:pPr algn="ctr"/>
            <a:r>
              <a:rPr lang="en-US" sz="6000" dirty="0" smtClean="0">
                <a:latin typeface="Times New Roman" panose="02020603050405020304" pitchFamily="18" charset="0"/>
                <a:cs typeface="Times New Roman" panose="02020603050405020304" pitchFamily="18" charset="0"/>
              </a:rPr>
              <a:t>Output</a:t>
            </a:r>
            <a:endParaRPr lang="en-IN"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3135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4DCA0C2-83DB-004C-DC81-26FB0DCDA1C6}"/>
              </a:ext>
            </a:extLst>
          </p:cNvPr>
          <p:cNvSpPr>
            <a:spLocks noGrp="1"/>
          </p:cNvSpPr>
          <p:nvPr>
            <p:ph type="title"/>
          </p:nvPr>
        </p:nvSpPr>
        <p:spPr/>
        <p:txBody>
          <a:bodyPr/>
          <a:lstStyle/>
          <a:p>
            <a:r>
              <a:rPr lang="en-US" b="1">
                <a:latin typeface="Times New Roman"/>
                <a:cs typeface="Calibri Light"/>
              </a:rPr>
              <a:t>LITERATURE SURVEY</a:t>
            </a:r>
            <a:endParaRPr lang="en-US" b="1">
              <a:latin typeface="Times New Roman"/>
              <a:cs typeface="Times New Roman"/>
            </a:endParaRPr>
          </a:p>
        </p:txBody>
      </p:sp>
      <p:sp>
        <p:nvSpPr>
          <p:cNvPr id="3" name="Content Placeholder 2">
            <a:extLst>
              <a:ext uri="{FF2B5EF4-FFF2-40B4-BE49-F238E27FC236}">
                <a16:creationId xmlns="" xmlns:a16="http://schemas.microsoft.com/office/drawing/2014/main" id="{714A7637-AD1D-934D-3E72-601ECDA83946}"/>
              </a:ext>
            </a:extLst>
          </p:cNvPr>
          <p:cNvSpPr>
            <a:spLocks noGrp="1"/>
          </p:cNvSpPr>
          <p:nvPr>
            <p:ph idx="1"/>
          </p:nvPr>
        </p:nvSpPr>
        <p:spPr/>
        <p:txBody>
          <a:bodyPr vert="horz" lIns="91440" tIns="45720" rIns="91440" bIns="45720" rtlCol="0" anchor="t">
            <a:normAutofit/>
          </a:bodyPr>
          <a:lstStyle/>
          <a:p>
            <a:r>
              <a:rPr lang="en-US" b="1" dirty="0" err="1">
                <a:latin typeface="Times New Roman"/>
                <a:ea typeface="+mn-lt"/>
                <a:cs typeface="+mn-lt"/>
              </a:rPr>
              <a:t>G.Apruzzese</a:t>
            </a:r>
            <a:r>
              <a:rPr lang="en-US" b="1" dirty="0">
                <a:latin typeface="Times New Roman"/>
                <a:ea typeface="+mn-lt"/>
                <a:cs typeface="+mn-lt"/>
              </a:rPr>
              <a:t>, </a:t>
            </a:r>
            <a:r>
              <a:rPr lang="en-US" b="1" dirty="0" err="1">
                <a:latin typeface="Times New Roman"/>
                <a:ea typeface="+mn-lt"/>
                <a:cs typeface="+mn-lt"/>
              </a:rPr>
              <a:t>M.Colajanni</a:t>
            </a:r>
            <a:r>
              <a:rPr lang="en-US" b="1" dirty="0">
                <a:latin typeface="Times New Roman"/>
                <a:ea typeface="+mn-lt"/>
                <a:cs typeface="+mn-lt"/>
              </a:rPr>
              <a:t>, </a:t>
            </a:r>
            <a:r>
              <a:rPr lang="en-US" b="1" dirty="0" err="1">
                <a:latin typeface="Times New Roman"/>
                <a:ea typeface="+mn-lt"/>
                <a:cs typeface="+mn-lt"/>
              </a:rPr>
              <a:t>L.Ferretti</a:t>
            </a:r>
            <a:r>
              <a:rPr lang="en-US" b="1" dirty="0">
                <a:latin typeface="Times New Roman"/>
                <a:ea typeface="+mn-lt"/>
                <a:cs typeface="+mn-lt"/>
              </a:rPr>
              <a:t>, </a:t>
            </a:r>
            <a:r>
              <a:rPr lang="en-US" b="1" dirty="0" err="1">
                <a:latin typeface="Times New Roman"/>
                <a:ea typeface="+mn-lt"/>
                <a:cs typeface="+mn-lt"/>
              </a:rPr>
              <a:t>A.Guido</a:t>
            </a:r>
            <a:r>
              <a:rPr lang="en-US" b="1" dirty="0">
                <a:latin typeface="Times New Roman"/>
                <a:ea typeface="+mn-lt"/>
                <a:cs typeface="+mn-lt"/>
              </a:rPr>
              <a:t> and </a:t>
            </a:r>
            <a:r>
              <a:rPr lang="en-US" b="1" dirty="0" err="1">
                <a:latin typeface="Times New Roman"/>
                <a:ea typeface="+mn-lt"/>
                <a:cs typeface="+mn-lt"/>
              </a:rPr>
              <a:t>M.Marchetty</a:t>
            </a:r>
            <a:r>
              <a:rPr lang="en-US" dirty="0">
                <a:latin typeface="Times New Roman"/>
                <a:ea typeface="+mn-lt"/>
                <a:cs typeface="+mn-lt"/>
              </a:rPr>
              <a:t> analyzed the role of various machine learning techniques in spam detection, malware detection and intrusion detection. They claimed that there is no machine learning technique that is not vulnerable to cyberattacks. Every machine learning technique is still struggling to keep a pace with continuously upgrading cybercrimes. </a:t>
            </a:r>
          </a:p>
          <a:p>
            <a:endParaRPr lang="en-US" dirty="0">
              <a:latin typeface="Times New Roman"/>
              <a:ea typeface="Calibri"/>
              <a:cs typeface="Calibri" panose="020F0502020204030204"/>
            </a:endParaRPr>
          </a:p>
          <a:p>
            <a:endParaRPr lang="en-US">
              <a:cs typeface="Calibri" panose="020F0502020204030204"/>
            </a:endParaRPr>
          </a:p>
        </p:txBody>
      </p:sp>
    </p:spTree>
    <p:extLst>
      <p:ext uri="{BB962C8B-B14F-4D97-AF65-F5344CB8AC3E}">
        <p14:creationId xmlns:p14="http://schemas.microsoft.com/office/powerpoint/2010/main" val="204682993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66800" y="643465"/>
            <a:ext cx="9906000" cy="5572125"/>
          </a:xfrm>
          <a:prstGeom prst="rect">
            <a:avLst/>
          </a:prstGeom>
        </p:spPr>
      </p:pic>
    </p:spTree>
    <p:extLst>
      <p:ext uri="{BB962C8B-B14F-4D97-AF65-F5344CB8AC3E}">
        <p14:creationId xmlns:p14="http://schemas.microsoft.com/office/powerpoint/2010/main" val="176683943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94266" y="287866"/>
            <a:ext cx="10897543" cy="6129868"/>
          </a:xfrm>
          <a:prstGeom prst="rect">
            <a:avLst/>
          </a:prstGeom>
        </p:spPr>
      </p:pic>
    </p:spTree>
    <p:extLst>
      <p:ext uri="{BB962C8B-B14F-4D97-AF65-F5344CB8AC3E}">
        <p14:creationId xmlns:p14="http://schemas.microsoft.com/office/powerpoint/2010/main" val="150934644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99067" y="524932"/>
            <a:ext cx="10302992" cy="5795433"/>
          </a:xfrm>
          <a:prstGeom prst="rect">
            <a:avLst/>
          </a:prstGeom>
        </p:spPr>
      </p:pic>
    </p:spTree>
    <p:extLst>
      <p:ext uri="{BB962C8B-B14F-4D97-AF65-F5344CB8AC3E}">
        <p14:creationId xmlns:p14="http://schemas.microsoft.com/office/powerpoint/2010/main" val="168822958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45066" y="395816"/>
            <a:ext cx="10735734" cy="6038850"/>
          </a:xfrm>
          <a:prstGeom prst="rect">
            <a:avLst/>
          </a:prstGeom>
        </p:spPr>
      </p:pic>
    </p:spTree>
    <p:extLst>
      <p:ext uri="{BB962C8B-B14F-4D97-AF65-F5344CB8AC3E}">
        <p14:creationId xmlns:p14="http://schemas.microsoft.com/office/powerpoint/2010/main" val="171706957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EC233-4293-8E07-CABF-8B5D3263EF45}"/>
              </a:ext>
            </a:extLst>
          </p:cNvPr>
          <p:cNvSpPr>
            <a:spLocks noGrp="1"/>
          </p:cNvSpPr>
          <p:nvPr>
            <p:ph type="title"/>
          </p:nvPr>
        </p:nvSpPr>
        <p:spPr/>
        <p:txBody>
          <a:bodyPr/>
          <a:lstStyle/>
          <a:p>
            <a:r>
              <a:rPr lang="en-US" dirty="0">
                <a:latin typeface="Times New Roman"/>
                <a:ea typeface="Calibri Light"/>
                <a:cs typeface="Calibri Light"/>
              </a:rPr>
              <a:t>Conclusion</a:t>
            </a:r>
            <a:endParaRPr lang="en-US" dirty="0">
              <a:latin typeface="Times New Roman"/>
            </a:endParaRPr>
          </a:p>
        </p:txBody>
      </p:sp>
      <p:sp>
        <p:nvSpPr>
          <p:cNvPr id="3" name="Content Placeholder 2">
            <a:extLst>
              <a:ext uri="{FF2B5EF4-FFF2-40B4-BE49-F238E27FC236}">
                <a16:creationId xmlns="" xmlns:a16="http://schemas.microsoft.com/office/drawing/2014/main" id="{8BB0663E-336D-F440-17F7-CD11F66C6774}"/>
              </a:ext>
            </a:extLst>
          </p:cNvPr>
          <p:cNvSpPr>
            <a:spLocks noGrp="1"/>
          </p:cNvSpPr>
          <p:nvPr>
            <p:ph idx="1"/>
          </p:nvPr>
        </p:nvSpPr>
        <p:spPr/>
        <p:txBody>
          <a:bodyPr vert="horz" lIns="91440" tIns="45720" rIns="91440" bIns="45720" rtlCol="0" anchor="t">
            <a:normAutofit/>
          </a:bodyPr>
          <a:lstStyle/>
          <a:p>
            <a:pPr>
              <a:lnSpc>
                <a:spcPct val="100000"/>
              </a:lnSpc>
            </a:pPr>
            <a:r>
              <a:rPr lang="en-US" dirty="0" smtClean="0">
                <a:latin typeface="Times New Roman"/>
                <a:cs typeface="Times New Roman"/>
              </a:rPr>
              <a:t> </a:t>
            </a:r>
            <a:r>
              <a:rPr lang="en-US" dirty="0">
                <a:latin typeface="Times New Roman"/>
                <a:cs typeface="Calibri"/>
              </a:rPr>
              <a:t>Naïve Bayes, Random Forest, KNN, CNN , LSTM, SVM </a:t>
            </a:r>
            <a:r>
              <a:rPr lang="en-US" dirty="0" smtClean="0">
                <a:latin typeface="Times New Roman"/>
                <a:cs typeface="Times New Roman"/>
              </a:rPr>
              <a:t>AI </a:t>
            </a:r>
            <a:r>
              <a:rPr lang="en-US" dirty="0">
                <a:latin typeface="Times New Roman"/>
                <a:cs typeface="Times New Roman"/>
              </a:rPr>
              <a:t>models is used and implemented to display their accuracy and precision.</a:t>
            </a:r>
            <a:endParaRPr lang="en-US" dirty="0">
              <a:ea typeface="+mn-lt"/>
              <a:cs typeface="+mn-lt"/>
            </a:endParaRPr>
          </a:p>
          <a:p>
            <a:pPr>
              <a:lnSpc>
                <a:spcPct val="100000"/>
              </a:lnSpc>
            </a:pPr>
            <a:r>
              <a:rPr lang="en-US" dirty="0">
                <a:latin typeface="Times New Roman"/>
                <a:cs typeface="Times New Roman"/>
              </a:rPr>
              <a:t>A new model is created by integrating SVM with </a:t>
            </a:r>
            <a:r>
              <a:rPr lang="en-US" dirty="0" smtClean="0">
                <a:latin typeface="Times New Roman"/>
                <a:cs typeface="Times New Roman"/>
              </a:rPr>
              <a:t>PSO </a:t>
            </a:r>
            <a:r>
              <a:rPr lang="en-US" dirty="0">
                <a:latin typeface="Times New Roman"/>
                <a:cs typeface="Times New Roman"/>
              </a:rPr>
              <a:t>models.</a:t>
            </a:r>
            <a:endParaRPr lang="en-US" dirty="0">
              <a:ea typeface="+mn-lt"/>
              <a:cs typeface="+mn-lt"/>
            </a:endParaRPr>
          </a:p>
          <a:p>
            <a:pPr>
              <a:lnSpc>
                <a:spcPct val="100000"/>
              </a:lnSpc>
            </a:pPr>
            <a:r>
              <a:rPr lang="en-US" dirty="0">
                <a:latin typeface="Times New Roman"/>
                <a:cs typeface="Times New Roman"/>
              </a:rPr>
              <a:t>A graph is shown to display the comparison of accuracy and precision between the different existing models and the newly created model.</a:t>
            </a: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337110333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57588F-8FC8-2F9B-DC49-22709FAFB4FD}"/>
              </a:ext>
            </a:extLst>
          </p:cNvPr>
          <p:cNvSpPr>
            <a:spLocks noGrp="1"/>
          </p:cNvSpPr>
          <p:nvPr>
            <p:ph type="title"/>
          </p:nvPr>
        </p:nvSpPr>
        <p:spPr/>
        <p:txBody>
          <a:bodyPr/>
          <a:lstStyle/>
          <a:p>
            <a:r>
              <a:rPr lang="en-US" b="1">
                <a:latin typeface="Times New Roman"/>
                <a:cs typeface="Calibri Light"/>
              </a:rPr>
              <a:t>REFERENCES</a:t>
            </a:r>
            <a:endParaRPr lang="en-US" b="1">
              <a:latin typeface="Times New Roman"/>
              <a:cs typeface="Times New Roman"/>
            </a:endParaRPr>
          </a:p>
        </p:txBody>
      </p:sp>
      <p:sp>
        <p:nvSpPr>
          <p:cNvPr id="3" name="Content Placeholder 2">
            <a:extLst>
              <a:ext uri="{FF2B5EF4-FFF2-40B4-BE49-F238E27FC236}">
                <a16:creationId xmlns="" xmlns:a16="http://schemas.microsoft.com/office/drawing/2014/main" id="{8AEA6216-1671-6592-6C95-B77432E58573}"/>
              </a:ext>
            </a:extLst>
          </p:cNvPr>
          <p:cNvSpPr>
            <a:spLocks noGrp="1"/>
          </p:cNvSpPr>
          <p:nvPr>
            <p:ph idx="1"/>
          </p:nvPr>
        </p:nvSpPr>
        <p:spPr/>
        <p:txBody>
          <a:bodyPr vert="horz" lIns="91440" tIns="45720" rIns="91440" bIns="45720" rtlCol="0" anchor="t">
            <a:normAutofit/>
          </a:bodyPr>
          <a:lstStyle/>
          <a:p>
            <a:pPr>
              <a:lnSpc>
                <a:spcPct val="150000"/>
              </a:lnSpc>
            </a:pPr>
            <a:r>
              <a:rPr lang="en-US" dirty="0">
                <a:latin typeface="Times New Roman"/>
                <a:ea typeface="Calibri"/>
                <a:cs typeface="Calibri"/>
              </a:rPr>
              <a:t>TEXTBOOK:</a:t>
            </a:r>
          </a:p>
          <a:p>
            <a:pPr lvl="2">
              <a:lnSpc>
                <a:spcPct val="150000"/>
              </a:lnSpc>
              <a:buFont typeface="Wingdings,Sans-Serif" panose="020B0604020202020204" pitchFamily="34" charset="0"/>
              <a:buChar char="Ø"/>
            </a:pPr>
            <a:r>
              <a:rPr lang="en-US" dirty="0">
                <a:latin typeface="Times New Roman"/>
                <a:ea typeface="Calibri"/>
                <a:cs typeface="Times New Roman"/>
              </a:rPr>
              <a:t>"Practice Malware Analysis" By:- Michael Sikorski and Andrew Honig</a:t>
            </a:r>
            <a:endParaRPr lang="en-US" dirty="0">
              <a:ea typeface="+mn-lt"/>
              <a:cs typeface="+mn-lt"/>
            </a:endParaRPr>
          </a:p>
          <a:p>
            <a:pPr lvl="2">
              <a:lnSpc>
                <a:spcPct val="150000"/>
              </a:lnSpc>
              <a:buFont typeface="Wingdings,Sans-Serif" panose="020B0604020202020204" pitchFamily="34" charset="0"/>
              <a:buChar char="Ø"/>
            </a:pPr>
            <a:r>
              <a:rPr lang="en-US" dirty="0">
                <a:latin typeface="Times New Roman"/>
                <a:ea typeface="Calibri"/>
                <a:cs typeface="Times New Roman"/>
              </a:rPr>
              <a:t>"Threat Modeling" By:- Adam </a:t>
            </a:r>
            <a:r>
              <a:rPr lang="en-US" dirty="0" err="1">
                <a:latin typeface="Times New Roman"/>
                <a:ea typeface="Calibri"/>
                <a:cs typeface="Times New Roman"/>
              </a:rPr>
              <a:t>Shostack</a:t>
            </a:r>
            <a:endParaRPr lang="en-US" dirty="0" err="1"/>
          </a:p>
          <a:p>
            <a:pPr marL="0" indent="0">
              <a:buNone/>
            </a:pPr>
            <a:endParaRPr lang="en-US" dirty="0">
              <a:latin typeface="Times New Roman"/>
              <a:ea typeface="Calibri"/>
              <a:cs typeface="Calibri"/>
            </a:endParaRPr>
          </a:p>
          <a:p>
            <a:pPr marL="0" indent="0">
              <a:buNone/>
            </a:pPr>
            <a:r>
              <a:rPr lang="en-US" dirty="0">
                <a:latin typeface="Times New Roman"/>
                <a:ea typeface="Calibri"/>
                <a:cs typeface="Calibri"/>
              </a:rPr>
              <a:t>[1] </a:t>
            </a:r>
            <a:r>
              <a:rPr lang="en-US" dirty="0">
                <a:latin typeface="Times New Roman"/>
                <a:ea typeface="+mn-lt"/>
                <a:cs typeface="+mn-lt"/>
              </a:rPr>
              <a:t>E. Hodo, X. </a:t>
            </a:r>
            <a:r>
              <a:rPr lang="en-US" dirty="0" err="1">
                <a:latin typeface="Times New Roman"/>
                <a:ea typeface="+mn-lt"/>
                <a:cs typeface="+mn-lt"/>
              </a:rPr>
              <a:t>Bellekens</a:t>
            </a:r>
            <a:r>
              <a:rPr lang="en-US" dirty="0">
                <a:latin typeface="Times New Roman"/>
                <a:ea typeface="+mn-lt"/>
                <a:cs typeface="+mn-lt"/>
              </a:rPr>
              <a:t>, A. Hamilton, C. </a:t>
            </a:r>
            <a:r>
              <a:rPr lang="en-US" dirty="0" err="1">
                <a:latin typeface="Times New Roman"/>
                <a:ea typeface="+mn-lt"/>
                <a:cs typeface="+mn-lt"/>
              </a:rPr>
              <a:t>Tachtatzis</a:t>
            </a:r>
            <a:r>
              <a:rPr lang="en-US" dirty="0">
                <a:latin typeface="Times New Roman"/>
                <a:ea typeface="+mn-lt"/>
                <a:cs typeface="+mn-lt"/>
              </a:rPr>
              <a:t>, and R. Atkinson, "Shallow and deep networks intrusion detection system: A taxonomy and survey," </a:t>
            </a:r>
            <a:r>
              <a:rPr lang="en-US" dirty="0" err="1">
                <a:latin typeface="Times New Roman"/>
                <a:ea typeface="+mn-lt"/>
                <a:cs typeface="+mn-lt"/>
              </a:rPr>
              <a:t>arXiv</a:t>
            </a:r>
            <a:r>
              <a:rPr lang="en-US" dirty="0">
                <a:latin typeface="Times New Roman"/>
                <a:ea typeface="+mn-lt"/>
                <a:cs typeface="+mn-lt"/>
              </a:rPr>
              <a:t> preprint arXiv:1701.02145, 2017. </a:t>
            </a:r>
            <a:endParaRPr lang="en-US" dirty="0">
              <a:latin typeface="Times New Roman"/>
              <a:ea typeface="Calibri"/>
              <a:cs typeface="Calibri"/>
            </a:endParaRPr>
          </a:p>
          <a:p>
            <a:pPr marL="0" indent="0">
              <a:lnSpc>
                <a:spcPct val="150000"/>
              </a:lnSpc>
              <a:buNone/>
            </a:pPr>
            <a:endParaRPr lang="en-US" dirty="0">
              <a:latin typeface="Times New Roman"/>
              <a:ea typeface="Calibri"/>
              <a:cs typeface="Calibri"/>
            </a:endParaRPr>
          </a:p>
          <a:p>
            <a:pPr>
              <a:lnSpc>
                <a:spcPct val="150000"/>
              </a:lnSpc>
            </a:pPr>
            <a:endParaRPr lang="en-US" dirty="0">
              <a:latin typeface="Times New Roman"/>
              <a:ea typeface="Calibri"/>
              <a:cs typeface="Calibri"/>
            </a:endParaRPr>
          </a:p>
          <a:p>
            <a:pPr>
              <a:lnSpc>
                <a:spcPct val="150000"/>
              </a:lnSpc>
            </a:pPr>
            <a:endParaRPr lang="en-US" dirty="0">
              <a:latin typeface="Times New Roman"/>
              <a:ea typeface="Calibri"/>
              <a:cs typeface="Calibri"/>
            </a:endParaRPr>
          </a:p>
          <a:p>
            <a:pPr>
              <a:lnSpc>
                <a:spcPct val="150000"/>
              </a:lnSpc>
            </a:pPr>
            <a:endParaRPr lang="en-US" dirty="0">
              <a:latin typeface="Times New Roman"/>
              <a:ea typeface="Calibri"/>
              <a:cs typeface="Calibri"/>
            </a:endParaRPr>
          </a:p>
          <a:p>
            <a:pPr lvl="2">
              <a:lnSpc>
                <a:spcPct val="150000"/>
              </a:lnSpc>
              <a:buFont typeface="Wingdings" panose="020B0604020202020204" pitchFamily="34" charset="0"/>
              <a:buChar char="Ø"/>
            </a:pPr>
            <a:endParaRPr lang="en-US" dirty="0">
              <a:latin typeface="Times New Roman"/>
              <a:ea typeface="Calibri"/>
              <a:cs typeface="Calibri"/>
            </a:endParaRPr>
          </a:p>
        </p:txBody>
      </p:sp>
    </p:spTree>
    <p:extLst>
      <p:ext uri="{BB962C8B-B14F-4D97-AF65-F5344CB8AC3E}">
        <p14:creationId xmlns:p14="http://schemas.microsoft.com/office/powerpoint/2010/main" val="275013820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F21E44-8807-4215-4645-8D47B7554890}"/>
              </a:ext>
            </a:extLst>
          </p:cNvPr>
          <p:cNvSpPr>
            <a:spLocks noGrp="1"/>
          </p:cNvSpPr>
          <p:nvPr>
            <p:ph type="title"/>
          </p:nvPr>
        </p:nvSpPr>
        <p:spPr/>
        <p:txBody>
          <a:bodyPr/>
          <a:lstStyle/>
          <a:p>
            <a:r>
              <a:rPr lang="en-US" b="1">
                <a:latin typeface="Times New Roman"/>
                <a:cs typeface="Calibri Light"/>
              </a:rPr>
              <a:t>REFERENCES</a:t>
            </a:r>
            <a:endParaRPr lang="en-US" b="1">
              <a:latin typeface="Times New Roman"/>
            </a:endParaRPr>
          </a:p>
        </p:txBody>
      </p:sp>
      <p:sp>
        <p:nvSpPr>
          <p:cNvPr id="3" name="Content Placeholder 2">
            <a:extLst>
              <a:ext uri="{FF2B5EF4-FFF2-40B4-BE49-F238E27FC236}">
                <a16:creationId xmlns="" xmlns:a16="http://schemas.microsoft.com/office/drawing/2014/main" id="{08ACC3FC-A855-4515-B1A7-A59D8A23EB09}"/>
              </a:ext>
            </a:extLst>
          </p:cNvPr>
          <p:cNvSpPr>
            <a:spLocks noGrp="1"/>
          </p:cNvSpPr>
          <p:nvPr>
            <p:ph idx="1"/>
          </p:nvPr>
        </p:nvSpPr>
        <p:spPr/>
        <p:txBody>
          <a:bodyPr vert="horz" lIns="91440" tIns="45720" rIns="91440" bIns="45720" rtlCol="0" anchor="t">
            <a:normAutofit fontScale="92500" lnSpcReduction="20000"/>
          </a:bodyPr>
          <a:lstStyle/>
          <a:p>
            <a:pPr marL="0" indent="0">
              <a:lnSpc>
                <a:spcPct val="100000"/>
              </a:lnSpc>
              <a:buNone/>
            </a:pPr>
            <a:r>
              <a:rPr lang="en-US" dirty="0">
                <a:latin typeface="Times New Roman"/>
                <a:ea typeface="+mn-lt"/>
                <a:cs typeface="+mn-lt"/>
              </a:rPr>
              <a:t>[2]  G. Apruzzese, M. </a:t>
            </a:r>
            <a:r>
              <a:rPr lang="en-US" dirty="0" err="1">
                <a:latin typeface="Times New Roman"/>
                <a:ea typeface="+mn-lt"/>
                <a:cs typeface="+mn-lt"/>
              </a:rPr>
              <a:t>Colajanni</a:t>
            </a:r>
            <a:r>
              <a:rPr lang="en-US" dirty="0">
                <a:latin typeface="Times New Roman"/>
                <a:ea typeface="+mn-lt"/>
                <a:cs typeface="+mn-lt"/>
              </a:rPr>
              <a:t>, L. Ferretti, A. Guido, and M. Marchetti, "On the effectiveness of machine and deep learning for cyber security," in 2018 10th International Conference on Cyber Conflict (</a:t>
            </a:r>
            <a:r>
              <a:rPr lang="en-US" dirty="0" err="1">
                <a:latin typeface="Times New Roman"/>
                <a:ea typeface="+mn-lt"/>
                <a:cs typeface="+mn-lt"/>
              </a:rPr>
              <a:t>CyCon</a:t>
            </a:r>
            <a:r>
              <a:rPr lang="en-US" dirty="0">
                <a:latin typeface="Times New Roman"/>
                <a:ea typeface="+mn-lt"/>
                <a:cs typeface="+mn-lt"/>
              </a:rPr>
              <a:t>), 2018: IEEE, pp. 371-390. </a:t>
            </a:r>
            <a:endParaRPr lang="en-US" dirty="0">
              <a:ea typeface="Calibri"/>
              <a:cs typeface="Calibri"/>
            </a:endParaRPr>
          </a:p>
          <a:p>
            <a:pPr marL="0" indent="0">
              <a:lnSpc>
                <a:spcPct val="100000"/>
              </a:lnSpc>
              <a:buNone/>
            </a:pPr>
            <a:r>
              <a:rPr lang="en-US" dirty="0">
                <a:latin typeface="Times New Roman"/>
                <a:ea typeface="+mn-lt"/>
                <a:cs typeface="+mn-lt"/>
              </a:rPr>
              <a:t>[3]  S. Sheikhi, M. </a:t>
            </a:r>
            <a:r>
              <a:rPr lang="en-US" dirty="0" err="1">
                <a:latin typeface="Times New Roman"/>
                <a:ea typeface="+mn-lt"/>
                <a:cs typeface="+mn-lt"/>
              </a:rPr>
              <a:t>Kheirabadi</a:t>
            </a:r>
            <a:r>
              <a:rPr lang="en-US" dirty="0">
                <a:latin typeface="Times New Roman"/>
                <a:ea typeface="+mn-lt"/>
                <a:cs typeface="+mn-lt"/>
              </a:rPr>
              <a:t>, and A. </a:t>
            </a:r>
            <a:r>
              <a:rPr lang="en-US" dirty="0" err="1">
                <a:latin typeface="Times New Roman"/>
                <a:ea typeface="+mn-lt"/>
                <a:cs typeface="+mn-lt"/>
              </a:rPr>
              <a:t>Bazzazi</a:t>
            </a:r>
            <a:r>
              <a:rPr lang="en-US" dirty="0">
                <a:latin typeface="Times New Roman"/>
                <a:ea typeface="+mn-lt"/>
                <a:cs typeface="+mn-lt"/>
              </a:rPr>
              <a:t>, "An Effective Model for SMS Spam Detection Using Content-based Features and Averaged Neural Network," International Journal of Engineering, vol. 33, no. 2, pp. 221-228, 2020. </a:t>
            </a:r>
          </a:p>
          <a:p>
            <a:pPr marL="0" indent="0">
              <a:lnSpc>
                <a:spcPct val="100000"/>
              </a:lnSpc>
              <a:buNone/>
            </a:pPr>
            <a:r>
              <a:rPr lang="en-US" dirty="0">
                <a:latin typeface="Times New Roman"/>
                <a:ea typeface="+mn-lt"/>
                <a:cs typeface="+mn-lt"/>
              </a:rPr>
              <a:t>[4]  F. Mercaldo and A. Santone, "Deep learning for image-based mobile malware detection," Journal of Computer Virology and Hacking Techniques, pp. 1-15, 2020.</a:t>
            </a:r>
            <a:r>
              <a:rPr lang="en-US" dirty="0">
                <a:ea typeface="+mn-lt"/>
                <a:cs typeface="+mn-lt"/>
              </a:rPr>
              <a:t/>
            </a:r>
            <a:br>
              <a:rPr lang="en-US" dirty="0">
                <a:ea typeface="+mn-lt"/>
                <a:cs typeface="+mn-lt"/>
              </a:rPr>
            </a:br>
            <a:r>
              <a:rPr lang="en-US" dirty="0">
                <a:ea typeface="+mn-lt"/>
                <a:cs typeface="+mn-lt"/>
              </a:rPr>
              <a:t> </a:t>
            </a:r>
            <a:endParaRPr lang="en-US" dirty="0">
              <a:latin typeface="Times New Roman"/>
              <a:ea typeface="+mn-lt"/>
              <a:cs typeface="+mn-lt"/>
            </a:endParaRPr>
          </a:p>
          <a:p>
            <a:pPr>
              <a:lnSpc>
                <a:spcPct val="100000"/>
              </a:lnSpc>
            </a:pPr>
            <a:endParaRPr lang="en-US" dirty="0">
              <a:latin typeface="Times New Roman"/>
              <a:ea typeface="+mn-lt"/>
              <a:cs typeface="+mn-lt"/>
            </a:endParaRPr>
          </a:p>
        </p:txBody>
      </p:sp>
    </p:spTree>
    <p:extLst>
      <p:ext uri="{BB962C8B-B14F-4D97-AF65-F5344CB8AC3E}">
        <p14:creationId xmlns:p14="http://schemas.microsoft.com/office/powerpoint/2010/main" val="191828766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 xmlns:a16="http://schemas.microsoft.com/office/drawing/2014/main" id="{5E6ACBD2-2F14-2C53-B2DA-A489F9565667}"/>
              </a:ext>
            </a:extLst>
          </p:cNvPr>
          <p:cNvSpPr txBox="1"/>
          <p:nvPr/>
        </p:nvSpPr>
        <p:spPr>
          <a:xfrm>
            <a:off x="4967728" y="337329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2" name="Rectangle 1">
            <a:extLst>
              <a:ext uri="{FF2B5EF4-FFF2-40B4-BE49-F238E27FC236}">
                <a16:creationId xmlns="" xmlns:a16="http://schemas.microsoft.com/office/drawing/2014/main" id="{C4C9580B-A342-7439-F951-7FE0053474FE}"/>
              </a:ext>
            </a:extLst>
          </p:cNvPr>
          <p:cNvSpPr/>
          <p:nvPr/>
        </p:nvSpPr>
        <p:spPr>
          <a:xfrm>
            <a:off x="784912" y="2644513"/>
            <a:ext cx="10721749" cy="156966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9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15765170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AFFA55-7B2F-72CE-40F6-456A66F902E3}"/>
              </a:ext>
            </a:extLst>
          </p:cNvPr>
          <p:cNvSpPr>
            <a:spLocks noGrp="1"/>
          </p:cNvSpPr>
          <p:nvPr>
            <p:ph type="title"/>
          </p:nvPr>
        </p:nvSpPr>
        <p:spPr/>
        <p:txBody>
          <a:bodyPr/>
          <a:lstStyle/>
          <a:p>
            <a:r>
              <a:rPr lang="en-US" b="1">
                <a:latin typeface="Times New Roman"/>
                <a:cs typeface="Calibri Light"/>
              </a:rPr>
              <a:t>LITERATURE SURVEY</a:t>
            </a:r>
            <a:endParaRPr lang="en-US" b="1">
              <a:latin typeface="Times New Roman"/>
              <a:cs typeface="Times New Roman"/>
            </a:endParaRPr>
          </a:p>
        </p:txBody>
      </p:sp>
      <p:sp>
        <p:nvSpPr>
          <p:cNvPr id="3" name="Content Placeholder 2">
            <a:extLst>
              <a:ext uri="{FF2B5EF4-FFF2-40B4-BE49-F238E27FC236}">
                <a16:creationId xmlns="" xmlns:a16="http://schemas.microsoft.com/office/drawing/2014/main" id="{B19676F3-925A-907E-3B71-EE9520BDBEF0}"/>
              </a:ext>
            </a:extLst>
          </p:cNvPr>
          <p:cNvSpPr>
            <a:spLocks noGrp="1"/>
          </p:cNvSpPr>
          <p:nvPr>
            <p:ph idx="1"/>
          </p:nvPr>
        </p:nvSpPr>
        <p:spPr/>
        <p:txBody>
          <a:bodyPr vert="horz" lIns="91440" tIns="45720" rIns="91440" bIns="45720" rtlCol="0" anchor="t">
            <a:normAutofit/>
          </a:bodyPr>
          <a:lstStyle/>
          <a:p>
            <a:r>
              <a:rPr lang="en-US" b="1" dirty="0" err="1">
                <a:latin typeface="Times New Roman"/>
                <a:ea typeface="+mn-lt"/>
                <a:cs typeface="+mn-lt"/>
              </a:rPr>
              <a:t>S.Sheikhi</a:t>
            </a:r>
            <a:r>
              <a:rPr lang="en-US" b="1" dirty="0">
                <a:latin typeface="Times New Roman"/>
                <a:ea typeface="+mn-lt"/>
                <a:cs typeface="+mn-lt"/>
              </a:rPr>
              <a:t>, </a:t>
            </a:r>
            <a:r>
              <a:rPr lang="en-US" b="1" dirty="0" err="1">
                <a:latin typeface="Times New Roman"/>
                <a:ea typeface="+mn-lt"/>
                <a:cs typeface="+mn-lt"/>
              </a:rPr>
              <a:t>M.Kheirabadi</a:t>
            </a:r>
            <a:r>
              <a:rPr lang="en-US" b="1" dirty="0">
                <a:latin typeface="Times New Roman"/>
                <a:ea typeface="+mn-lt"/>
                <a:cs typeface="+mn-lt"/>
              </a:rPr>
              <a:t> and </a:t>
            </a:r>
            <a:r>
              <a:rPr lang="en-US" b="1" dirty="0" err="1">
                <a:latin typeface="Times New Roman"/>
                <a:ea typeface="+mn-lt"/>
                <a:cs typeface="+mn-lt"/>
              </a:rPr>
              <a:t>A.Bazzazi</a:t>
            </a:r>
            <a:r>
              <a:rPr lang="en-US" dirty="0">
                <a:latin typeface="Times New Roman"/>
                <a:ea typeface="+mn-lt"/>
                <a:cs typeface="+mn-lt"/>
              </a:rPr>
              <a:t> proposed a novel machine learning technique for spam detection in text messages using content- based features. They concluded that the proposed averaged neural network and content-based feature selection outplayed most of the recent machine learning techniques in terms of accuracy on the same dataset.</a:t>
            </a:r>
            <a:r>
              <a:rPr lang="en-US" dirty="0">
                <a:ea typeface="+mn-lt"/>
                <a:cs typeface="+mn-lt"/>
              </a:rPr>
              <a:t> </a:t>
            </a:r>
            <a:endParaRPr lang="en-US"/>
          </a:p>
          <a:p>
            <a:endParaRPr lang="en-US" dirty="0">
              <a:latin typeface="Times New Roman"/>
              <a:ea typeface="+mn-lt"/>
              <a:cs typeface="+mn-lt"/>
            </a:endParaRPr>
          </a:p>
          <a:p>
            <a:endParaRPr lang="en-US">
              <a:cs typeface="Calibri"/>
            </a:endParaRPr>
          </a:p>
        </p:txBody>
      </p:sp>
    </p:spTree>
    <p:extLst>
      <p:ext uri="{BB962C8B-B14F-4D97-AF65-F5344CB8AC3E}">
        <p14:creationId xmlns:p14="http://schemas.microsoft.com/office/powerpoint/2010/main" val="30682706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DB499D-0A65-4A70-2576-4B16B5E8CB74}"/>
              </a:ext>
            </a:extLst>
          </p:cNvPr>
          <p:cNvSpPr>
            <a:spLocks noGrp="1"/>
          </p:cNvSpPr>
          <p:nvPr>
            <p:ph type="title"/>
          </p:nvPr>
        </p:nvSpPr>
        <p:spPr/>
        <p:txBody>
          <a:bodyPr/>
          <a:lstStyle/>
          <a:p>
            <a:r>
              <a:rPr lang="en-US" b="1" dirty="0">
                <a:latin typeface="Times New Roman"/>
                <a:cs typeface="Times New Roman"/>
              </a:rPr>
              <a:t>LITERATURE SURVEY</a:t>
            </a:r>
            <a:endParaRPr lang="en-US" b="1" dirty="0">
              <a:cs typeface="Calibri Light"/>
            </a:endParaRPr>
          </a:p>
        </p:txBody>
      </p:sp>
      <p:sp>
        <p:nvSpPr>
          <p:cNvPr id="3" name="Content Placeholder 2">
            <a:extLst>
              <a:ext uri="{FF2B5EF4-FFF2-40B4-BE49-F238E27FC236}">
                <a16:creationId xmlns="" xmlns:a16="http://schemas.microsoft.com/office/drawing/2014/main" id="{F93DA61F-6849-84B9-94D0-34A9027693D9}"/>
              </a:ext>
            </a:extLst>
          </p:cNvPr>
          <p:cNvSpPr>
            <a:spLocks noGrp="1"/>
          </p:cNvSpPr>
          <p:nvPr>
            <p:ph idx="1"/>
          </p:nvPr>
        </p:nvSpPr>
        <p:spPr/>
        <p:txBody>
          <a:bodyPr vert="horz" lIns="91440" tIns="45720" rIns="91440" bIns="45720" rtlCol="0" anchor="t">
            <a:normAutofit/>
          </a:bodyPr>
          <a:lstStyle/>
          <a:p>
            <a:r>
              <a:rPr lang="en-US" b="1" dirty="0" err="1">
                <a:latin typeface="Times New Roman"/>
                <a:ea typeface="+mn-lt"/>
                <a:cs typeface="+mn-lt"/>
              </a:rPr>
              <a:t>F.Mercaldo</a:t>
            </a:r>
            <a:r>
              <a:rPr lang="en-US" b="1" dirty="0">
                <a:latin typeface="Times New Roman"/>
                <a:ea typeface="+mn-lt"/>
                <a:cs typeface="+mn-lt"/>
              </a:rPr>
              <a:t> and </a:t>
            </a:r>
            <a:r>
              <a:rPr lang="en-US" b="1" dirty="0" err="1">
                <a:latin typeface="Times New Roman"/>
                <a:ea typeface="+mn-lt"/>
                <a:cs typeface="+mn-lt"/>
              </a:rPr>
              <a:t>A.Santone</a:t>
            </a:r>
            <a:r>
              <a:rPr lang="en-US" b="1" dirty="0">
                <a:latin typeface="Times New Roman"/>
                <a:ea typeface="+mn-lt"/>
                <a:cs typeface="+mn-lt"/>
              </a:rPr>
              <a:t> </a:t>
            </a:r>
            <a:r>
              <a:rPr lang="en-US" dirty="0">
                <a:latin typeface="Times New Roman"/>
                <a:ea typeface="+mn-lt"/>
                <a:cs typeface="+mn-lt"/>
              </a:rPr>
              <a:t>stated that the signature-based classification techniques generate results with high error rates when it comes to mobile malware detection. They proposed an image-based deep learning technique for mobile malware detection, aiming to demonstrate the discrimination between the family of malicious attributes and the legitimate attributes by obtaining grey-scale images. </a:t>
            </a:r>
            <a:endParaRPr lang="en-US">
              <a:latin typeface="Times New Roman"/>
              <a:ea typeface="+mn-lt"/>
              <a:cs typeface="+mn-lt"/>
            </a:endParaRPr>
          </a:p>
          <a:p>
            <a:endParaRPr lang="en-US" dirty="0">
              <a:latin typeface="Times New Roman"/>
              <a:ea typeface="Calibri"/>
              <a:cs typeface="Calibri" panose="020F0502020204030204"/>
            </a:endParaRPr>
          </a:p>
          <a:p>
            <a:endParaRPr lang="en-US">
              <a:cs typeface="Calibri"/>
            </a:endParaRPr>
          </a:p>
        </p:txBody>
      </p:sp>
    </p:spTree>
    <p:extLst>
      <p:ext uri="{BB962C8B-B14F-4D97-AF65-F5344CB8AC3E}">
        <p14:creationId xmlns:p14="http://schemas.microsoft.com/office/powerpoint/2010/main" val="21566133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EB5385-F225-B90A-C118-FE9489C691C6}"/>
              </a:ext>
            </a:extLst>
          </p:cNvPr>
          <p:cNvSpPr>
            <a:spLocks noGrp="1"/>
          </p:cNvSpPr>
          <p:nvPr>
            <p:ph type="title"/>
          </p:nvPr>
        </p:nvSpPr>
        <p:spPr>
          <a:xfrm>
            <a:off x="838200" y="967350"/>
            <a:ext cx="10515600" cy="1325563"/>
          </a:xfrm>
        </p:spPr>
        <p:txBody>
          <a:bodyPr>
            <a:normAutofit/>
          </a:bodyPr>
          <a:lstStyle/>
          <a:p>
            <a:pPr algn="ctr"/>
            <a:r>
              <a:rPr lang="en-US" sz="4800" b="1">
                <a:latin typeface="Times New Roman"/>
                <a:cs typeface="Calibri Light"/>
              </a:rPr>
              <a:t>PROBLEM STATEMENT</a:t>
            </a:r>
            <a:endParaRPr lang="en-US" sz="4800" b="1">
              <a:latin typeface="Times New Roman"/>
              <a:cs typeface="Times New Roman"/>
            </a:endParaRPr>
          </a:p>
        </p:txBody>
      </p:sp>
      <p:sp>
        <p:nvSpPr>
          <p:cNvPr id="3" name="Content Placeholder 2">
            <a:extLst>
              <a:ext uri="{FF2B5EF4-FFF2-40B4-BE49-F238E27FC236}">
                <a16:creationId xmlns="" xmlns:a16="http://schemas.microsoft.com/office/drawing/2014/main" id="{41E492BA-D00E-92F2-93EB-E8AF7802C1DE}"/>
              </a:ext>
            </a:extLst>
          </p:cNvPr>
          <p:cNvSpPr>
            <a:spLocks noGrp="1"/>
          </p:cNvSpPr>
          <p:nvPr>
            <p:ph idx="1"/>
          </p:nvPr>
        </p:nvSpPr>
        <p:spPr>
          <a:xfrm>
            <a:off x="550258" y="2492348"/>
            <a:ext cx="10803542" cy="3487594"/>
          </a:xfrm>
        </p:spPr>
        <p:txBody>
          <a:bodyPr vert="horz" lIns="91440" tIns="45720" rIns="91440" bIns="45720" rtlCol="0" anchor="t">
            <a:normAutofit/>
          </a:bodyPr>
          <a:lstStyle/>
          <a:p>
            <a:pPr marL="0" indent="0" algn="ctr">
              <a:buNone/>
            </a:pPr>
            <a:r>
              <a:rPr lang="en-US" sz="3200" dirty="0">
                <a:latin typeface="Times New Roman"/>
                <a:cs typeface="Calibri"/>
              </a:rPr>
              <a:t>Compare the accuracy, precision and </a:t>
            </a:r>
            <a:r>
              <a:rPr lang="en-US" sz="3200" dirty="0" err="1">
                <a:latin typeface="Times New Roman"/>
                <a:cs typeface="Calibri"/>
              </a:rPr>
              <a:t>fmeasure</a:t>
            </a:r>
            <a:r>
              <a:rPr lang="en-US" sz="3200" dirty="0">
                <a:latin typeface="Times New Roman"/>
                <a:cs typeface="Calibri"/>
              </a:rPr>
              <a:t> of Naïve Bayes, Random Forest, KNN, CNN , LSTM, SVM the AI </a:t>
            </a:r>
            <a:r>
              <a:rPr lang="en-US" sz="3200" dirty="0" smtClean="0">
                <a:latin typeface="Times New Roman"/>
                <a:cs typeface="Calibri"/>
              </a:rPr>
              <a:t>models ​</a:t>
            </a:r>
            <a:r>
              <a:rPr lang="en-US" sz="3200" dirty="0">
                <a:latin typeface="Times New Roman"/>
                <a:cs typeface="Calibri"/>
              </a:rPr>
              <a:t>and</a:t>
            </a:r>
            <a:r>
              <a:rPr lang="en-US" sz="3200" dirty="0" smtClean="0">
                <a:latin typeface="Times New Roman"/>
                <a:cs typeface="Calibri"/>
              </a:rPr>
              <a:t>​ Create </a:t>
            </a:r>
            <a:r>
              <a:rPr lang="en-US" sz="3200" dirty="0">
                <a:latin typeface="Times New Roman"/>
                <a:cs typeface="Calibri"/>
              </a:rPr>
              <a:t>a model by integrating SVM and PSO models with highest accuracy, precision and </a:t>
            </a:r>
            <a:r>
              <a:rPr lang="en-US" sz="3200" dirty="0" err="1">
                <a:latin typeface="Times New Roman"/>
                <a:cs typeface="Calibri"/>
              </a:rPr>
              <a:t>fmeasure</a:t>
            </a:r>
            <a:r>
              <a:rPr lang="en-US" sz="3200" dirty="0">
                <a:latin typeface="Times New Roman"/>
                <a:cs typeface="Calibri"/>
              </a:rPr>
              <a:t> by combining two models.</a:t>
            </a:r>
          </a:p>
        </p:txBody>
      </p:sp>
    </p:spTree>
    <p:extLst>
      <p:ext uri="{BB962C8B-B14F-4D97-AF65-F5344CB8AC3E}">
        <p14:creationId xmlns:p14="http://schemas.microsoft.com/office/powerpoint/2010/main" val="29704892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485</TotalTime>
  <Words>2100</Words>
  <Application>Microsoft Office PowerPoint</Application>
  <PresentationFormat>Widescreen</PresentationFormat>
  <Paragraphs>376</Paragraphs>
  <Slides>67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67</vt:i4>
      </vt:variant>
    </vt:vector>
  </HeadingPairs>
  <TitlesOfParts>
    <vt:vector size="77" baseType="lpstr">
      <vt:lpstr>Arial</vt:lpstr>
      <vt:lpstr>Calibri</vt:lpstr>
      <vt:lpstr>Calibri Light</vt:lpstr>
      <vt:lpstr>Consolas</vt:lpstr>
      <vt:lpstr>Courier New</vt:lpstr>
      <vt:lpstr>Courier New,monospace</vt:lpstr>
      <vt:lpstr>Times New Roman</vt:lpstr>
      <vt:lpstr>Wingdings</vt:lpstr>
      <vt:lpstr>Wingdings,Sans-Serif</vt:lpstr>
      <vt:lpstr>Office Theme</vt:lpstr>
      <vt:lpstr>Department of Computer Science &amp; Engineering </vt:lpstr>
      <vt:lpstr>INDEX</vt:lpstr>
      <vt:lpstr>REQUIRMENTS</vt:lpstr>
      <vt:lpstr>INTRODUCTION</vt:lpstr>
      <vt:lpstr>LITERATURE SURVEY</vt:lpstr>
      <vt:lpstr>LITERATURE SURVEY</vt:lpstr>
      <vt:lpstr>LITERATURE SURVEY</vt:lpstr>
      <vt:lpstr>LITERATURE SURVEY</vt:lpstr>
      <vt:lpstr>PROBLEM STATEMENT</vt:lpstr>
      <vt:lpstr>Data Flow Diagram</vt:lpstr>
      <vt:lpstr>OBJECTIVE </vt:lpstr>
      <vt:lpstr>METHODOLOGY</vt:lpstr>
      <vt:lpstr>NAÏVE BAYES</vt:lpstr>
      <vt:lpstr>PowerPoint Presentation</vt:lpstr>
      <vt:lpstr>PowerPoint Presentation</vt:lpstr>
      <vt:lpstr>PowerPoint Presentation</vt:lpstr>
      <vt:lpstr>Naïve Bayes</vt:lpstr>
      <vt:lpstr>Code – Naïve Bayes</vt:lpstr>
      <vt:lpstr>RANDOM FOREST</vt:lpstr>
      <vt:lpstr>Algorithm – Random Forest</vt:lpstr>
      <vt:lpstr>Random Forest</vt:lpstr>
      <vt:lpstr>Code – Random Forest</vt:lpstr>
      <vt:lpstr>KNN – K NEAREST NEIGHBOR</vt:lpstr>
      <vt:lpstr>Algorithm - KNN</vt:lpstr>
      <vt:lpstr>KNN –  K Nearest Neighbor</vt:lpstr>
      <vt:lpstr>Code - KNN</vt:lpstr>
      <vt:lpstr>CNN – CONVOLUTION NEURAL NETWORK</vt:lpstr>
      <vt:lpstr>Algorithm - CNN</vt:lpstr>
      <vt:lpstr>PowerPoint Presentation</vt:lpstr>
      <vt:lpstr>Code - CNN</vt:lpstr>
      <vt:lpstr>PowerPoint Presentation</vt:lpstr>
      <vt:lpstr>LSTM – LONG SHORT-TERM MEMORY</vt:lpstr>
      <vt:lpstr>Algorithm - LSTM</vt:lpstr>
      <vt:lpstr>PowerPoint Presentation</vt:lpstr>
      <vt:lpstr>Code - LSTM</vt:lpstr>
      <vt:lpstr>PowerPoint Presentation</vt:lpstr>
      <vt:lpstr>SVM – SUPPORT VECTOR MACHINE</vt:lpstr>
      <vt:lpstr>Algorithm - SVM</vt:lpstr>
      <vt:lpstr>Algorithm - SVM</vt:lpstr>
      <vt:lpstr>Algorithm - SVM</vt:lpstr>
      <vt:lpstr>Algorithm - SVM</vt:lpstr>
      <vt:lpstr>PSO Model</vt:lpstr>
      <vt:lpstr>SVM with PSO </vt:lpstr>
      <vt:lpstr>Code – PSO Model</vt:lpstr>
      <vt:lpstr>Dataset</vt:lpstr>
      <vt:lpstr>Dataset</vt:lpstr>
      <vt:lpstr>Dataset</vt:lpstr>
      <vt:lpstr>Format of data in dataset</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Output</vt:lpstr>
      <vt:lpstr>PowerPoint Presentation</vt:lpstr>
      <vt:lpstr>PowerPoint Presentation</vt:lpstr>
      <vt:lpstr>PowerPoint Presentation</vt:lpstr>
      <vt:lpstr>PowerPoint Presentation</vt:lpstr>
      <vt:lpstr>Conclusion</vt:lpstr>
      <vt:lpstr>REFERENCES</vt:lpstr>
      <vt:lpstr>REFERENCES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Chethan S</dc:creator>
  <cp:lastModifiedBy>Microsoft account</cp:lastModifiedBy>
  <cp:revision>913</cp:revision>
  <dcterms:created xsi:type="dcterms:W3CDTF">2022-11-17T19:10:36Z</dcterms:created>
  <dcterms:modified xsi:type="dcterms:W3CDTF">2023-04-28T18:22:04Z</dcterms:modified>
</cp:coreProperties>
</file>